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comment1.xml" ContentType="application/vnd.openxmlformats-officedocument.presentationml.comments+xml"/>
  <Override PartName="/ppt/notesSlides/notesSlide2.xml" ContentType="application/vnd.openxmlformats-officedocument.presentationml.notesSlide+xml"/>
  <Override PartName="/ppt/comments/comment2.xml" ContentType="application/vnd.openxmlformats-officedocument.presentationml.comment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omments/comment3.xml" ContentType="application/vnd.openxmlformats-officedocument.presentationml.comments+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comment4.xml" ContentType="application/vnd.openxmlformats-officedocument.presentationml.comments+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omments/comment5.xml" ContentType="application/vnd.openxmlformats-officedocument.presentationml.comments+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6.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26"/>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12192000" cy="6858000"/>
  <p:notesSz cx="6858000" cy="9144000"/>
  <p:embeddedFontLst>
    <p:embeddedFont>
      <p:font typeface="Cambria" panose="02040503050406030204" pitchFamily="18" charset="0"/>
      <p:regular r:id="rId27"/>
      <p:bold r:id="rId28"/>
      <p:italic r:id="rId29"/>
      <p:boldItalic r:id="rId30"/>
    </p:embeddedFont>
    <p:embeddedFont>
      <p:font typeface="Lato" panose="020F0502020204030203" pitchFamily="34" charset="0"/>
      <p:regular r:id="rId31"/>
      <p:bold r:id="rId32"/>
      <p:italic r:id="rId33"/>
      <p:boldItalic r:id="rId34"/>
    </p:embeddedFont>
    <p:embeddedFont>
      <p:font typeface="Play" panose="020B0604020202020204" charset="0"/>
      <p:regular r:id="rId35"/>
      <p:bold r:id="rId36"/>
    </p:embeddedFont>
    <p:embeddedFont>
      <p:font typeface="Roboto" panose="02000000000000000000" pitchFamily="2" charset="0"/>
      <p:regular r:id="rId37"/>
      <p:bold r:id="rId38"/>
      <p:italic r:id="rId39"/>
      <p:boldItalic r:id="rId40"/>
    </p:embeddedFont>
    <p:embeddedFont>
      <p:font typeface="Times" panose="02020603050405020304" pitchFamily="18" charset="0"/>
      <p:regular r:id="rId41"/>
      <p:bold r:id="rId42"/>
      <p:italic r:id="rId43"/>
      <p:boldItalic r:id="rId4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5" roundtripDataSignature="AMtx7mggSugrsFQK52gsN0padX+PUrJ/EQ=="/>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Nyasa Luharuka" initials="" lastIdx="14"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4" d="100"/>
          <a:sy n="84" d="100"/>
        </p:scale>
        <p:origin x="499"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9" Type="http://schemas.openxmlformats.org/officeDocument/2006/relationships/font" Target="fonts/font13.fntdata"/><Relationship Id="rId21" Type="http://schemas.openxmlformats.org/officeDocument/2006/relationships/slide" Target="slides/slide19.xml"/><Relationship Id="rId34" Type="http://schemas.openxmlformats.org/officeDocument/2006/relationships/font" Target="fonts/font8.fntdata"/><Relationship Id="rId42" Type="http://schemas.openxmlformats.org/officeDocument/2006/relationships/font" Target="fonts/font16.fntdata"/><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font" Target="fonts/font3.fntdata"/><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font" Target="fonts/font14.fntdata"/><Relationship Id="rId45" Type="http://customschemas.google.com/relationships/presentationmetadata" Target="metadata"/><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font" Target="fonts/font2.fntdata"/><Relationship Id="rId36" Type="http://schemas.openxmlformats.org/officeDocument/2006/relationships/font" Target="fonts/font10.fntdata"/><Relationship Id="rId49"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5.fntdata"/><Relationship Id="rId44" Type="http://schemas.openxmlformats.org/officeDocument/2006/relationships/font" Target="fonts/font1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font" Target="fonts/font17.fntdata"/><Relationship Id="rId48" Type="http://schemas.openxmlformats.org/officeDocument/2006/relationships/viewProps" Target="viewProps.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7.fntdata"/><Relationship Id="rId38" Type="http://schemas.openxmlformats.org/officeDocument/2006/relationships/font" Target="fonts/font12.fntdata"/><Relationship Id="rId46" Type="http://schemas.openxmlformats.org/officeDocument/2006/relationships/commentAuthors" Target="commentAuthors.xml"/><Relationship Id="rId20" Type="http://schemas.openxmlformats.org/officeDocument/2006/relationships/slide" Target="slides/slide18.xml"/><Relationship Id="rId41" Type="http://schemas.openxmlformats.org/officeDocument/2006/relationships/font" Target="fonts/font15.fntdata"/><Relationship Id="rId1" Type="http://schemas.openxmlformats.org/officeDocument/2006/relationships/slideMaster" Target="slideMasters/slideMaster1.xml"/><Relationship Id="rId6" Type="http://schemas.openxmlformats.org/officeDocument/2006/relationships/slide" Target="slides/slide4.xml"/></Relationships>
</file>

<file path=ppt/comments/comment1.xml><?xml version="1.0" encoding="utf-8"?>
<p:cmLst xmlns:a="http://schemas.openxmlformats.org/drawingml/2006/main" xmlns:r="http://schemas.openxmlformats.org/officeDocument/2006/relationships" xmlns:p="http://schemas.openxmlformats.org/presentationml/2006/main">
  <p:cm authorId="0" dt="2026-07-27T14:28:43.639" idx="1">
    <p:pos x="6000" y="0"/>
    <p:text>we should have a hand sign if someone doesnt know how to answer the question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A"/>
      </p:ext>
    </p:extLst>
  </p:cm>
</p:cmLst>
</file>

<file path=ppt/comments/comment2.xml><?xml version="1.0" encoding="utf-8"?>
<p:cmLst xmlns:a="http://schemas.openxmlformats.org/drawingml/2006/main" xmlns:r="http://schemas.openxmlformats.org/officeDocument/2006/relationships" xmlns:p="http://schemas.openxmlformats.org/presentationml/2006/main">
  <p:cm authorId="0" dt="2026-07-27T14:21:30.549" idx="2">
    <p:pos x="6000" y="0"/>
    <p:text>choose a number that is most impactful and say the number: did you know that....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Mg"/>
      </p:ext>
    </p:extLst>
  </p:cm>
  <p:cm authorId="0" dt="2026-07-27T14:22:13.520" idx="3">
    <p:pos x="6000" y="100"/>
    <p:text>problem, shortcoming of solution, what are we doing</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Mk"/>
      </p:ext>
    </p:extLst>
  </p:cm>
  <p:cm authorId="0" dt="2026-07-27T14:23:26.345" idx="4">
    <p:pos x="6000" y="200"/>
    <p:text>talk about video data</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Mo"/>
      </p:ext>
    </p:extLst>
  </p:cm>
  <p:cm authorId="0" dt="2026-07-27T14:23:26.345" idx="5">
    <p:pos x="6000" y="200"/>
    <p:text>problem in society --&gt; then talk about AI</p:text>
    <p:extLst>
      <p:ext uri="{C676402C-5697-4E1C-873F-D02D1690AC5C}">
        <p15:threadingInfo xmlns:p15="http://schemas.microsoft.com/office/powerpoint/2012/main" timeZoneBias="0">
          <p15:parentCm authorId="0" idx="4"/>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Ms"/>
      </p:ext>
    </p:extLst>
  </p:cm>
</p:cmLst>
</file>

<file path=ppt/comments/comment3.xml><?xml version="1.0" encoding="utf-8"?>
<p:cmLst xmlns:a="http://schemas.openxmlformats.org/drawingml/2006/main" xmlns:r="http://schemas.openxmlformats.org/officeDocument/2006/relationships" xmlns:p="http://schemas.openxmlformats.org/presentationml/2006/main">
  <p:cm authorId="0" dt="2026-07-27T14:28:20.160" idx="6">
    <p:pos x="6000" y="0"/>
    <p:text>add a slide before to talk about general 3 before getting into it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M8"/>
      </p:ext>
    </p:extLst>
  </p:cm>
  <p:cm authorId="0" dt="2026-07-27T14:29:45.800" idx="7">
    <p:pos x="6000" y="100"/>
    <p:text>talk about how cool this is</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E"/>
      </p:ext>
    </p:extLst>
  </p:cm>
</p:cmLst>
</file>

<file path=ppt/comments/comment4.xml><?xml version="1.0" encoding="utf-8"?>
<p:cmLst xmlns:a="http://schemas.openxmlformats.org/drawingml/2006/main" xmlns:r="http://schemas.openxmlformats.org/officeDocument/2006/relationships" xmlns:p="http://schemas.openxmlformats.org/presentationml/2006/main">
  <p:cm authorId="0" dt="2026-07-27T16:18:55.894" idx="8">
    <p:pos x="3930" y="877"/>
    <p:text>arin will make this 3d vid</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PM"/>
      </p:ext>
    </p:extLst>
  </p:cm>
</p:cmLst>
</file>

<file path=ppt/comments/comment5.xml><?xml version="1.0" encoding="utf-8"?>
<p:cmLst xmlns:a="http://schemas.openxmlformats.org/drawingml/2006/main" xmlns:r="http://schemas.openxmlformats.org/officeDocument/2006/relationships" xmlns:p="http://schemas.openxmlformats.org/presentationml/2006/main">
  <p:cm authorId="0" dt="2026-07-27T14:32:46.742" idx="9">
    <p:pos x="6000" y="0"/>
    <p:text>dataset composed of: 4 branches,  categories, fields, sports, health, machinery, etc. start with an overview</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Q"/>
      </p:ext>
    </p:extLst>
  </p:cm>
  <p:cm authorId="0" dt="2026-07-27T14:34:04.768" idx="10">
    <p:pos x="6000" y="100"/>
    <p:text>say it then show video. reducing effect and depth of each. show the video bro</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U"/>
      </p:ext>
    </p:extLst>
  </p:cm>
  <p:cm authorId="0" dt="2026-07-27T14:35:04.524" idx="11">
    <p:pos x="6000" y="200"/>
    <p:text>this is beginning of huge access dataset</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Y"/>
      </p:ext>
    </p:extLst>
  </p:cm>
  <p:cm authorId="0" dt="2026-07-27T14:35:04.524" idx="12">
    <p:pos x="6000" y="200"/>
    <p:text>humanity needs to thank us</p:text>
    <p:extLst>
      <p:ext uri="{C676402C-5697-4E1C-873F-D02D1690AC5C}">
        <p15:threadingInfo xmlns:p15="http://schemas.microsoft.com/office/powerpoint/2012/main" timeZoneBias="0">
          <p15:parentCm authorId="0" idx="11"/>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c"/>
      </p:ext>
    </p:extLst>
  </p:cm>
</p:cmLst>
</file>

<file path=ppt/comments/comment6.xml><?xml version="1.0" encoding="utf-8"?>
<p:cmLst xmlns:a="http://schemas.openxmlformats.org/drawingml/2006/main" xmlns:r="http://schemas.openxmlformats.org/officeDocument/2006/relationships" xmlns:p="http://schemas.openxmlformats.org/presentationml/2006/main">
  <p:cm authorId="0" dt="2026-07-27T14:43:17.092" idx="13">
    <p:pos x="6000" y="0"/>
    <p:text>put 3 cameras and show description</p:text>
    <p:extLst>
      <p:ext uri="{C676402C-5697-4E1C-873F-D02D1690AC5C}">
        <p15:threadingInfo xmlns:p15="http://schemas.microsoft.com/office/powerpoint/2012/main" timeZoneBias="0"/>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w"/>
      </p:ext>
    </p:extLst>
  </p:cm>
  <p:cm authorId="0" dt="2026-07-27T14:43:17.092" idx="14">
    <p:pos x="6000" y="0"/>
    <p:text>not every surgical room has cameras exactly how we have it</p:text>
    <p:extLst>
      <p:ext uri="{C676402C-5697-4E1C-873F-D02D1690AC5C}">
        <p15:threadingInfo xmlns:p15="http://schemas.microsoft.com/office/powerpoint/2012/main" timeZoneBias="0">
          <p15:parentCm authorId="0" idx="13"/>
        </p15:threadingInfo>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commentPostId="AAACD7pv6N8"/>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
        <p:cNvGrpSpPr/>
        <p:nvPr/>
      </p:nvGrpSpPr>
      <p:grpSpPr>
        <a:xfrm>
          <a:off x="0" y="0"/>
          <a:ext cx="0" cy="0"/>
          <a:chOff x="0" y="0"/>
          <a:chExt cx="0" cy="0"/>
        </a:xfrm>
      </p:grpSpPr>
      <p:sp>
        <p:nvSpPr>
          <p:cNvPr id="87" name="Google Shape;87;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8" name="Google Shape;88;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endParaRPr sz="1100">
              <a:highlight>
                <a:srgbClr val="CFE2F3"/>
              </a:highlight>
            </a:endParaRPr>
          </a:p>
          <a:p>
            <a:pPr marL="0" lvl="0" indent="0" algn="l" rtl="0">
              <a:lnSpc>
                <a:spcPct val="115000"/>
              </a:lnSpc>
              <a:spcBef>
                <a:spcPts val="0"/>
              </a:spcBef>
              <a:spcAft>
                <a:spcPts val="0"/>
              </a:spcAft>
              <a:buClr>
                <a:schemeClr val="dk1"/>
              </a:buClr>
              <a:buSzPts val="1100"/>
              <a:buFont typeface="Arial"/>
              <a:buNone/>
            </a:pPr>
            <a:endParaRPr sz="1100">
              <a:highlight>
                <a:srgbClr val="CFE2F3"/>
              </a:highlight>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8"/>
        <p:cNvGrpSpPr/>
        <p:nvPr/>
      </p:nvGrpSpPr>
      <p:grpSpPr>
        <a:xfrm>
          <a:off x="0" y="0"/>
          <a:ext cx="0" cy="0"/>
          <a:chOff x="0" y="0"/>
          <a:chExt cx="0" cy="0"/>
        </a:xfrm>
      </p:grpSpPr>
      <p:sp>
        <p:nvSpPr>
          <p:cNvPr id="239" name="Google Shape;239;g3f56ab4e49d_0_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0" name="Google Shape;240;g3f56ab4e49d_0_4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f5c8ee412b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6" name="Google Shape;256;g3f5c8ee412b_0_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Google Shape;279;g36eeefef51c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0" name="Google Shape;280;g36eeefef51c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3"/>
        <p:cNvGrpSpPr/>
        <p:nvPr/>
      </p:nvGrpSpPr>
      <p:grpSpPr>
        <a:xfrm>
          <a:off x="0" y="0"/>
          <a:ext cx="0" cy="0"/>
          <a:chOff x="0" y="0"/>
          <a:chExt cx="0" cy="0"/>
        </a:xfrm>
      </p:grpSpPr>
      <p:sp>
        <p:nvSpPr>
          <p:cNvPr id="294" name="Google Shape;294;g3f5c8ee412b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5" name="Google Shape;295;g3f5c8ee412b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56ab4e49d_0_125:notes"/>
          <p:cNvSpPr>
            <a:spLocks noGrp="1" noRot="1" noChangeAspect="1"/>
          </p:cNvSpPr>
          <p:nvPr>
            <p:ph type="sldImg" idx="2"/>
          </p:nvPr>
        </p:nvSpPr>
        <p:spPr>
          <a:xfrm>
            <a:off x="685790" y="857250"/>
            <a:ext cx="5486400" cy="23145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f56ab4e49d_0_125:notes"/>
          <p:cNvSpPr txBox="1">
            <a:spLocks noGrp="1"/>
          </p:cNvSpPr>
          <p:nvPr>
            <p:ph type="body" idx="1"/>
          </p:nvPr>
        </p:nvSpPr>
        <p:spPr>
          <a:xfrm>
            <a:off x="685800" y="3300413"/>
            <a:ext cx="5486400" cy="27006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en"/>
              <a:t>arin</a:t>
            </a:r>
            <a:endParaRPr/>
          </a:p>
        </p:txBody>
      </p:sp>
      <p:sp>
        <p:nvSpPr>
          <p:cNvPr id="312" name="Google Shape;312;g3f56ab4e49d_0_125:notes"/>
          <p:cNvSpPr txBox="1">
            <a:spLocks noGrp="1"/>
          </p:cNvSpPr>
          <p:nvPr>
            <p:ph type="sldNum" idx="12"/>
          </p:nvPr>
        </p:nvSpPr>
        <p:spPr>
          <a:xfrm>
            <a:off x="3884613" y="6513910"/>
            <a:ext cx="2971800" cy="344100"/>
          </a:xfrm>
          <a:prstGeom prst="rect">
            <a:avLst/>
          </a:prstGeom>
        </p:spPr>
        <p:txBody>
          <a:bodyPr spcFirstLastPara="1" wrap="square" lIns="91425" tIns="45700" rIns="91425" bIns="45700" anchor="b" anchorCtr="0">
            <a:noAutofit/>
          </a:bodyPr>
          <a:lstStyle/>
          <a:p>
            <a:pPr marL="0" lvl="0" indent="0" algn="r" rtl="0">
              <a:spcBef>
                <a:spcPts val="0"/>
              </a:spcBef>
              <a:spcAft>
                <a:spcPts val="0"/>
              </a:spcAft>
              <a:buClr>
                <a:srgbClr val="000000"/>
              </a:buClr>
              <a:buFont typeface="Arial"/>
              <a:buNone/>
            </a:pPr>
            <a:fld id="{00000000-1234-1234-1234-123412341234}" type="slidenum">
              <a:rPr lang="en"/>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1"/>
        <p:cNvGrpSpPr/>
        <p:nvPr/>
      </p:nvGrpSpPr>
      <p:grpSpPr>
        <a:xfrm>
          <a:off x="0" y="0"/>
          <a:ext cx="0" cy="0"/>
          <a:chOff x="0" y="0"/>
          <a:chExt cx="0" cy="0"/>
        </a:xfrm>
      </p:grpSpPr>
      <p:sp>
        <p:nvSpPr>
          <p:cNvPr id="332" name="Google Shape;332;g3f56ab4e49d_0_1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33" name="Google Shape;333;g3f56ab4e49d_0_17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1"/>
        <p:cNvGrpSpPr/>
        <p:nvPr/>
      </p:nvGrpSpPr>
      <p:grpSpPr>
        <a:xfrm>
          <a:off x="0" y="0"/>
          <a:ext cx="0" cy="0"/>
          <a:chOff x="0" y="0"/>
          <a:chExt cx="0" cy="0"/>
        </a:xfrm>
      </p:grpSpPr>
      <p:sp>
        <p:nvSpPr>
          <p:cNvPr id="352" name="Google Shape;352;g3f56ab4e49d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53" name="Google Shape;353;g3f56ab4e49d_0_5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5"/>
        <p:cNvGrpSpPr/>
        <p:nvPr/>
      </p:nvGrpSpPr>
      <p:grpSpPr>
        <a:xfrm>
          <a:off x="0" y="0"/>
          <a:ext cx="0" cy="0"/>
          <a:chOff x="0" y="0"/>
          <a:chExt cx="0" cy="0"/>
        </a:xfrm>
      </p:grpSpPr>
      <p:sp>
        <p:nvSpPr>
          <p:cNvPr id="366" name="Google Shape;366;g3f5a6bbbfd1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67" name="Google Shape;367;g3f5a6bbbfd1_0_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3"/>
        <p:cNvGrpSpPr/>
        <p:nvPr/>
      </p:nvGrpSpPr>
      <p:grpSpPr>
        <a:xfrm>
          <a:off x="0" y="0"/>
          <a:ext cx="0" cy="0"/>
          <a:chOff x="0" y="0"/>
          <a:chExt cx="0" cy="0"/>
        </a:xfrm>
      </p:grpSpPr>
      <p:sp>
        <p:nvSpPr>
          <p:cNvPr id="384" name="Google Shape;384;g3f5a6bbbfd1_0_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85" name="Google Shape;385;g3f5a6bbbfd1_0_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3"/>
        <p:cNvGrpSpPr/>
        <p:nvPr/>
      </p:nvGrpSpPr>
      <p:grpSpPr>
        <a:xfrm>
          <a:off x="0" y="0"/>
          <a:ext cx="0" cy="0"/>
          <a:chOff x="0" y="0"/>
          <a:chExt cx="0" cy="0"/>
        </a:xfrm>
      </p:grpSpPr>
      <p:sp>
        <p:nvSpPr>
          <p:cNvPr id="404" name="Google Shape;404;g3f5c8ee412b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05" name="Google Shape;405;g3f5c8ee412b_0_7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B6D7A8"/>
              </a:highlight>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7"/>
        <p:cNvGrpSpPr/>
        <p:nvPr/>
      </p:nvGrpSpPr>
      <p:grpSpPr>
        <a:xfrm>
          <a:off x="0" y="0"/>
          <a:ext cx="0" cy="0"/>
          <a:chOff x="0" y="0"/>
          <a:chExt cx="0" cy="0"/>
        </a:xfrm>
      </p:grpSpPr>
      <p:sp>
        <p:nvSpPr>
          <p:cNvPr id="418" name="Google Shape;418;g3f5a6bbbfd1_0_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19" name="Google Shape;419;g3f5a6bbbfd1_0_3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4"/>
        <p:cNvGrpSpPr/>
        <p:nvPr/>
      </p:nvGrpSpPr>
      <p:grpSpPr>
        <a:xfrm>
          <a:off x="0" y="0"/>
          <a:ext cx="0" cy="0"/>
          <a:chOff x="0" y="0"/>
          <a:chExt cx="0" cy="0"/>
        </a:xfrm>
      </p:grpSpPr>
      <p:sp>
        <p:nvSpPr>
          <p:cNvPr id="435" name="Google Shape;435;g3f5a6bbbfd1_0_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36" name="Google Shape;436;g3f5a6bbbfd1_0_4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2"/>
        <p:cNvGrpSpPr/>
        <p:nvPr/>
      </p:nvGrpSpPr>
      <p:grpSpPr>
        <a:xfrm>
          <a:off x="0" y="0"/>
          <a:ext cx="0" cy="0"/>
          <a:chOff x="0" y="0"/>
          <a:chExt cx="0" cy="0"/>
        </a:xfrm>
      </p:grpSpPr>
      <p:sp>
        <p:nvSpPr>
          <p:cNvPr id="453" name="Google Shape;453;p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54" name="Google Shape;454;p1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chemeClr val="dk1"/>
              </a:buClr>
              <a:buSzPts val="1200"/>
              <a:buFont typeface="Calibri"/>
              <a:buNone/>
            </a:pPr>
            <a:endParaRPr sz="1500">
              <a:highlight>
                <a:srgbClr val="6FA8DC"/>
              </a:highlight>
              <a:latin typeface="Roboto"/>
              <a:ea typeface="Roboto"/>
              <a:cs typeface="Roboto"/>
              <a:sym typeface="Roboto"/>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4a6c850539ede2de_0:notes"/>
          <p:cNvSpPr txBox="1"/>
          <p:nvPr/>
        </p:nvSpPr>
        <p:spPr>
          <a:xfrm>
            <a:off x="3884612" y="8685211"/>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2150"/>
              <a:buFont typeface="Arial"/>
              <a:buNone/>
            </a:pPr>
            <a:fld id="{00000000-1234-1234-1234-123412341234}" type="slidenum">
              <a:rPr lang="en" sz="8600" b="0" i="0" u="none" strike="noStrike" cap="none">
                <a:solidFill>
                  <a:srgbClr val="000000"/>
                </a:solidFill>
                <a:latin typeface="Arial"/>
                <a:ea typeface="Arial"/>
                <a:cs typeface="Arial"/>
                <a:sym typeface="Arial"/>
              </a:rPr>
              <a:t>23</a:t>
            </a:fld>
            <a:endParaRPr sz="8600" b="0" i="0" u="none" strike="noStrike" cap="none">
              <a:solidFill>
                <a:srgbClr val="000000"/>
              </a:solidFill>
              <a:latin typeface="Arial"/>
              <a:ea typeface="Arial"/>
              <a:cs typeface="Arial"/>
              <a:sym typeface="Arial"/>
            </a:endParaRPr>
          </a:p>
        </p:txBody>
      </p:sp>
      <p:sp>
        <p:nvSpPr>
          <p:cNvPr id="475" name="Google Shape;475;g4a6c850539ede2de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476" name="Google Shape;476;g4a6c850539ede2de_0: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chemeClr val="dk1"/>
              </a:buClr>
              <a:buSzPts val="450"/>
              <a:buFont typeface="Arial"/>
              <a:buNone/>
            </a:pPr>
            <a:r>
              <a:rPr lang="en"/>
              <a:t>Add lab specific sponsor logos and grant #s if there is one.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5"/>
        <p:cNvGrpSpPr/>
        <p:nvPr/>
      </p:nvGrpSpPr>
      <p:grpSpPr>
        <a:xfrm>
          <a:off x="0" y="0"/>
          <a:ext cx="0" cy="0"/>
          <a:chOff x="0" y="0"/>
          <a:chExt cx="0" cy="0"/>
        </a:xfrm>
      </p:grpSpPr>
      <p:sp>
        <p:nvSpPr>
          <p:cNvPr id="126" name="Google Shape;126;g3633f61b1b3_0_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7" name="Google Shape;127;g3633f61b1b3_0_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0"/>
        <p:cNvGrpSpPr/>
        <p:nvPr/>
      </p:nvGrpSpPr>
      <p:grpSpPr>
        <a:xfrm>
          <a:off x="0" y="0"/>
          <a:ext cx="0" cy="0"/>
          <a:chOff x="0" y="0"/>
          <a:chExt cx="0" cy="0"/>
        </a:xfrm>
      </p:grpSpPr>
      <p:sp>
        <p:nvSpPr>
          <p:cNvPr id="141" name="Google Shape;141;g3f5cafa9415_0_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2" name="Google Shape;142;g3f5cafa9415_0_1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4"/>
        <p:cNvGrpSpPr/>
        <p:nvPr/>
      </p:nvGrpSpPr>
      <p:grpSpPr>
        <a:xfrm>
          <a:off x="0" y="0"/>
          <a:ext cx="0" cy="0"/>
          <a:chOff x="0" y="0"/>
          <a:chExt cx="0" cy="0"/>
        </a:xfrm>
      </p:grpSpPr>
      <p:sp>
        <p:nvSpPr>
          <p:cNvPr id="155" name="Google Shape;155;g3f5c8ee412b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6" name="Google Shape;156;g3f5c8ee412b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7"/>
        <p:cNvGrpSpPr/>
        <p:nvPr/>
      </p:nvGrpSpPr>
      <p:grpSpPr>
        <a:xfrm>
          <a:off x="0" y="0"/>
          <a:ext cx="0" cy="0"/>
          <a:chOff x="0" y="0"/>
          <a:chExt cx="0" cy="0"/>
        </a:xfrm>
      </p:grpSpPr>
      <p:sp>
        <p:nvSpPr>
          <p:cNvPr id="178" name="Google Shape;178;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9" name="Google Shape;179;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r>
              <a:rPr lang="en">
                <a:solidFill>
                  <a:srgbClr val="444444"/>
                </a:solidFill>
                <a:highlight>
                  <a:srgbClr val="93C47D"/>
                </a:highlight>
                <a:latin typeface="Times"/>
                <a:ea typeface="Times"/>
                <a:cs typeface="Times"/>
                <a:sym typeface="Times"/>
              </a:rPr>
              <a:t>Mention how</a:t>
            </a:r>
            <a:r>
              <a:rPr lang="en" sz="2000" b="1">
                <a:latin typeface="Times"/>
                <a:ea typeface="Times"/>
                <a:cs typeface="Times"/>
                <a:sym typeface="Times"/>
              </a:rPr>
              <a:t>Only 6 Schools in the entire world have these glasses!</a:t>
            </a: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f5cafa9415_0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5" name="Google Shape;195;g3f5cafa9415_0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3f5811d0f2f_4_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g3f5811d0f2f_4_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a:solidFill>
                <a:srgbClr val="444444"/>
              </a:solidFill>
              <a:highlight>
                <a:srgbClr val="93C47D"/>
              </a:highlight>
              <a:latin typeface="Times"/>
              <a:ea typeface="Times"/>
              <a:cs typeface="Times"/>
              <a:sym typeface="Times"/>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g3f592785f61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g3f592785f61_0_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400"/>
              <a:buNone/>
            </a:pPr>
            <a:endParaRPr sz="1100">
              <a:highlight>
                <a:srgbClr val="9FC5E8"/>
              </a:highlight>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27"/>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27"/>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2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2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3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36"/>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3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3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3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37"/>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37"/>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3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3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3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8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1"/>
        <p:cNvGrpSpPr/>
        <p:nvPr/>
      </p:nvGrpSpPr>
      <p:grpSpPr>
        <a:xfrm>
          <a:off x="0" y="0"/>
          <a:ext cx="0" cy="0"/>
          <a:chOff x="0" y="0"/>
          <a:chExt cx="0" cy="0"/>
        </a:xfrm>
      </p:grpSpPr>
      <p:sp>
        <p:nvSpPr>
          <p:cNvPr id="22" name="Google Shape;22;p2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2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2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5"/>
        <p:cNvGrpSpPr/>
        <p:nvPr/>
      </p:nvGrpSpPr>
      <p:grpSpPr>
        <a:xfrm>
          <a:off x="0" y="0"/>
          <a:ext cx="0" cy="0"/>
          <a:chOff x="0" y="0"/>
          <a:chExt cx="0" cy="0"/>
        </a:xfrm>
      </p:grpSpPr>
      <p:sp>
        <p:nvSpPr>
          <p:cNvPr id="26" name="Google Shape;26;p2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 name="Google Shape;27;p29"/>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2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2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 name="Google Shape;30;p2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1"/>
        <p:cNvGrpSpPr/>
        <p:nvPr/>
      </p:nvGrpSpPr>
      <p:grpSpPr>
        <a:xfrm>
          <a:off x="0" y="0"/>
          <a:ext cx="0" cy="0"/>
          <a:chOff x="0" y="0"/>
          <a:chExt cx="0" cy="0"/>
        </a:xfrm>
      </p:grpSpPr>
      <p:sp>
        <p:nvSpPr>
          <p:cNvPr id="32" name="Google Shape;32;p3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Play"/>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3" name="Google Shape;33;p3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757575"/>
              </a:buClr>
              <a:buSzPts val="2400"/>
              <a:buNone/>
              <a:defRPr sz="2400">
                <a:solidFill>
                  <a:srgbClr val="757575"/>
                </a:solidFill>
              </a:defRPr>
            </a:lvl1pPr>
            <a:lvl2pPr marL="914400" lvl="1" indent="-228600" algn="l">
              <a:lnSpc>
                <a:spcPct val="90000"/>
              </a:lnSpc>
              <a:spcBef>
                <a:spcPts val="500"/>
              </a:spcBef>
              <a:spcAft>
                <a:spcPts val="0"/>
              </a:spcAft>
              <a:buClr>
                <a:srgbClr val="757575"/>
              </a:buClr>
              <a:buSzPts val="2000"/>
              <a:buNone/>
              <a:defRPr sz="2000">
                <a:solidFill>
                  <a:srgbClr val="757575"/>
                </a:solidFill>
              </a:defRPr>
            </a:lvl2pPr>
            <a:lvl3pPr marL="1371600" lvl="2" indent="-228600" algn="l">
              <a:lnSpc>
                <a:spcPct val="90000"/>
              </a:lnSpc>
              <a:spcBef>
                <a:spcPts val="500"/>
              </a:spcBef>
              <a:spcAft>
                <a:spcPts val="0"/>
              </a:spcAft>
              <a:buClr>
                <a:srgbClr val="757575"/>
              </a:buClr>
              <a:buSzPts val="1800"/>
              <a:buNone/>
              <a:defRPr sz="1800">
                <a:solidFill>
                  <a:srgbClr val="757575"/>
                </a:solidFill>
              </a:defRPr>
            </a:lvl3pPr>
            <a:lvl4pPr marL="1828800" lvl="3" indent="-228600" algn="l">
              <a:lnSpc>
                <a:spcPct val="90000"/>
              </a:lnSpc>
              <a:spcBef>
                <a:spcPts val="500"/>
              </a:spcBef>
              <a:spcAft>
                <a:spcPts val="0"/>
              </a:spcAft>
              <a:buClr>
                <a:srgbClr val="757575"/>
              </a:buClr>
              <a:buSzPts val="1600"/>
              <a:buNone/>
              <a:defRPr sz="1600">
                <a:solidFill>
                  <a:srgbClr val="757575"/>
                </a:solidFill>
              </a:defRPr>
            </a:lvl4pPr>
            <a:lvl5pPr marL="2286000" lvl="4" indent="-228600" algn="l">
              <a:lnSpc>
                <a:spcPct val="90000"/>
              </a:lnSpc>
              <a:spcBef>
                <a:spcPts val="500"/>
              </a:spcBef>
              <a:spcAft>
                <a:spcPts val="0"/>
              </a:spcAft>
              <a:buClr>
                <a:srgbClr val="757575"/>
              </a:buClr>
              <a:buSzPts val="1600"/>
              <a:buNone/>
              <a:defRPr sz="1600">
                <a:solidFill>
                  <a:srgbClr val="757575"/>
                </a:solidFill>
              </a:defRPr>
            </a:lvl5pPr>
            <a:lvl6pPr marL="2743200" lvl="5" indent="-228600" algn="l">
              <a:lnSpc>
                <a:spcPct val="90000"/>
              </a:lnSpc>
              <a:spcBef>
                <a:spcPts val="500"/>
              </a:spcBef>
              <a:spcAft>
                <a:spcPts val="0"/>
              </a:spcAft>
              <a:buClr>
                <a:srgbClr val="757575"/>
              </a:buClr>
              <a:buSzPts val="1600"/>
              <a:buNone/>
              <a:defRPr sz="1600">
                <a:solidFill>
                  <a:srgbClr val="757575"/>
                </a:solidFill>
              </a:defRPr>
            </a:lvl6pPr>
            <a:lvl7pPr marL="3200400" lvl="6" indent="-228600" algn="l">
              <a:lnSpc>
                <a:spcPct val="90000"/>
              </a:lnSpc>
              <a:spcBef>
                <a:spcPts val="500"/>
              </a:spcBef>
              <a:spcAft>
                <a:spcPts val="0"/>
              </a:spcAft>
              <a:buClr>
                <a:srgbClr val="757575"/>
              </a:buClr>
              <a:buSzPts val="1600"/>
              <a:buNone/>
              <a:defRPr sz="1600">
                <a:solidFill>
                  <a:srgbClr val="757575"/>
                </a:solidFill>
              </a:defRPr>
            </a:lvl7pPr>
            <a:lvl8pPr marL="3657600" lvl="7" indent="-228600" algn="l">
              <a:lnSpc>
                <a:spcPct val="90000"/>
              </a:lnSpc>
              <a:spcBef>
                <a:spcPts val="500"/>
              </a:spcBef>
              <a:spcAft>
                <a:spcPts val="0"/>
              </a:spcAft>
              <a:buClr>
                <a:srgbClr val="757575"/>
              </a:buClr>
              <a:buSzPts val="1600"/>
              <a:buNone/>
              <a:defRPr sz="1600">
                <a:solidFill>
                  <a:srgbClr val="757575"/>
                </a:solidFill>
              </a:defRPr>
            </a:lvl8pPr>
            <a:lvl9pPr marL="4114800" lvl="8" indent="-228600" algn="l">
              <a:lnSpc>
                <a:spcPct val="90000"/>
              </a:lnSpc>
              <a:spcBef>
                <a:spcPts val="500"/>
              </a:spcBef>
              <a:spcAft>
                <a:spcPts val="0"/>
              </a:spcAft>
              <a:buClr>
                <a:srgbClr val="757575"/>
              </a:buClr>
              <a:buSzPts val="1600"/>
              <a:buNone/>
              <a:defRPr sz="1600">
                <a:solidFill>
                  <a:srgbClr val="757575"/>
                </a:solidFill>
              </a:defRPr>
            </a:lvl9pPr>
          </a:lstStyle>
          <a:p>
            <a:endParaRPr/>
          </a:p>
        </p:txBody>
      </p:sp>
      <p:sp>
        <p:nvSpPr>
          <p:cNvPr id="34" name="Google Shape;34;p3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3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3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7"/>
        <p:cNvGrpSpPr/>
        <p:nvPr/>
      </p:nvGrpSpPr>
      <p:grpSpPr>
        <a:xfrm>
          <a:off x="0" y="0"/>
          <a:ext cx="0" cy="0"/>
          <a:chOff x="0" y="0"/>
          <a:chExt cx="0" cy="0"/>
        </a:xfrm>
      </p:grpSpPr>
      <p:sp>
        <p:nvSpPr>
          <p:cNvPr id="38" name="Google Shape;38;p3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3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3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3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3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3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4"/>
        <p:cNvGrpSpPr/>
        <p:nvPr/>
      </p:nvGrpSpPr>
      <p:grpSpPr>
        <a:xfrm>
          <a:off x="0" y="0"/>
          <a:ext cx="0" cy="0"/>
          <a:chOff x="0" y="0"/>
          <a:chExt cx="0" cy="0"/>
        </a:xfrm>
      </p:grpSpPr>
      <p:sp>
        <p:nvSpPr>
          <p:cNvPr id="45" name="Google Shape;45;p3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3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7" name="Google Shape;47;p3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3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9" name="Google Shape;49;p3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3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3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3"/>
        <p:cNvGrpSpPr/>
        <p:nvPr/>
      </p:nvGrpSpPr>
      <p:grpSpPr>
        <a:xfrm>
          <a:off x="0" y="0"/>
          <a:ext cx="0" cy="0"/>
          <a:chOff x="0" y="0"/>
          <a:chExt cx="0" cy="0"/>
        </a:xfrm>
      </p:grpSpPr>
      <p:sp>
        <p:nvSpPr>
          <p:cNvPr id="54" name="Google Shape;54;p3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3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3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3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3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34"/>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34"/>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3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Play"/>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35"/>
          <p:cNvSpPr>
            <a:spLocks noGrp="1"/>
          </p:cNvSpPr>
          <p:nvPr>
            <p:ph type="pic" idx="2"/>
          </p:nvPr>
        </p:nvSpPr>
        <p:spPr>
          <a:xfrm>
            <a:off x="5183188" y="987425"/>
            <a:ext cx="6172200" cy="4873625"/>
          </a:xfrm>
          <a:prstGeom prst="rect">
            <a:avLst/>
          </a:prstGeom>
          <a:noFill/>
          <a:ln>
            <a:noFill/>
          </a:ln>
        </p:spPr>
      </p:sp>
      <p:sp>
        <p:nvSpPr>
          <p:cNvPr id="68" name="Google Shape;68;p35"/>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Play"/>
              <a:buNone/>
              <a:defRPr sz="4400" b="0" i="0" u="none" strike="noStrike" cap="none">
                <a:solidFill>
                  <a:schemeClr val="dk1"/>
                </a:solidFill>
                <a:latin typeface="Play"/>
                <a:ea typeface="Play"/>
                <a:cs typeface="Play"/>
                <a:sym typeface="Play"/>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26"/>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Arial"/>
                <a:ea typeface="Arial"/>
                <a:cs typeface="Arial"/>
                <a:sym typeface="Arial"/>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Arial"/>
                <a:ea typeface="Arial"/>
                <a:cs typeface="Arial"/>
                <a:sym typeface="Arial"/>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Arial"/>
                <a:ea typeface="Arial"/>
                <a:cs typeface="Arial"/>
                <a:sym typeface="Arial"/>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Arial"/>
                <a:ea typeface="Arial"/>
                <a:cs typeface="Arial"/>
                <a:sym typeface="Arial"/>
              </a:defRPr>
            </a:lvl9pPr>
          </a:lstStyle>
          <a:p>
            <a:endParaRPr/>
          </a:p>
        </p:txBody>
      </p:sp>
      <p:sp>
        <p:nvSpPr>
          <p:cNvPr id="12" name="Google Shape;12;p2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3" name="Google Shape;13;p2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757575"/>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Arial"/>
                <a:ea typeface="Arial"/>
                <a:cs typeface="Arial"/>
                <a:sym typeface="Arial"/>
              </a:defRPr>
            </a:lvl9pPr>
          </a:lstStyle>
          <a:p>
            <a:endParaRPr/>
          </a:p>
        </p:txBody>
      </p:sp>
      <p:sp>
        <p:nvSpPr>
          <p:cNvPr id="14" name="Google Shape;14;p2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p14:dur="1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Shape 84"/>
        <p:cNvGrpSpPr/>
        <p:nvPr/>
      </p:nvGrpSpPr>
      <p:grpSpPr>
        <a:xfrm>
          <a:off x="0" y="0"/>
          <a:ext cx="0" cy="0"/>
          <a:chOff x="0" y="0"/>
          <a:chExt cx="0" cy="0"/>
        </a:xfrm>
      </p:grpSpPr>
    </p:spTree>
  </p:cSld>
  <p:clrMap bg1="lt1" tx1="dk1" bg2="dk2" tx2="lt2" accent1="accent1" accent2="accent2" accent3="accent3" accent4="accent4" accent5="accent5" accent6="accent6" hlink="hlink" folHlink="folHlink"/>
  <p:sldLayoutIdLst>
    <p:sldLayoutId id="2147483661"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comments" Target="../comments/comment1.xm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jpg"/></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comments" Target="../comments/comment4.xm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png"/><Relationship Id="rId5" Type="http://schemas.openxmlformats.org/officeDocument/2006/relationships/image" Target="../media/image12.png"/><Relationship Id="rId4" Type="http://schemas.openxmlformats.org/officeDocument/2006/relationships/image" Target="../media/image11.jp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jpg"/></Relationships>
</file>

<file path=ppt/slides/_rels/slide12.xml.rels><?xml version="1.0" encoding="UTF-8" standalone="yes"?>
<Relationships xmlns="http://schemas.openxmlformats.org/package/2006/relationships"><Relationship Id="rId8" Type="http://schemas.openxmlformats.org/officeDocument/2006/relationships/hyperlink" Target="http://drive.google.com/file/d/1CshQ8iG35F7fZuBM2hqzFxTy5L1n2Z1u/view" TargetMode="External"/><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hyperlink" Target="http://drive.google.com/file/d/148SFyOaN5owg_NTiQcYXTiN21QwR-hNu/view" TargetMode="External"/><Relationship Id="rId5" Type="http://schemas.openxmlformats.org/officeDocument/2006/relationships/image" Target="../media/image12.png"/><Relationship Id="rId4" Type="http://schemas.openxmlformats.org/officeDocument/2006/relationships/image" Target="../media/image11.jpg"/><Relationship Id="rId9" Type="http://schemas.openxmlformats.org/officeDocument/2006/relationships/comments" Target="../comments/comment5.xml"/></Relationships>
</file>

<file path=ppt/slides/_rels/slide13.xml.rels><?xml version="1.0" encoding="UTF-8" standalone="yes"?>
<Relationships xmlns="http://schemas.openxmlformats.org/package/2006/relationships"><Relationship Id="rId8" Type="http://schemas.openxmlformats.org/officeDocument/2006/relationships/hyperlink" Target="http://drive.google.com/file/d/1CL9QZtb7-DanGVT_mVpimfNB-SepkNNe/view" TargetMode="External"/><Relationship Id="rId3" Type="http://schemas.openxmlformats.org/officeDocument/2006/relationships/image" Target="../media/image10.png"/><Relationship Id="rId7" Type="http://schemas.openxmlformats.org/officeDocument/2006/relationships/image" Target="../media/image24.jp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hyperlink" Target="http://drive.google.com/file/d/16o5nk2lPZ0X5f2TJGBrvRxGerL_hJjDH/view" TargetMode="External"/><Relationship Id="rId11" Type="http://schemas.openxmlformats.org/officeDocument/2006/relationships/image" Target="../media/image14.png"/><Relationship Id="rId5" Type="http://schemas.openxmlformats.org/officeDocument/2006/relationships/image" Target="../media/image12.png"/><Relationship Id="rId10" Type="http://schemas.openxmlformats.org/officeDocument/2006/relationships/hyperlink" Target="http://drive.google.com/file/d/1ZBdhXQ0LIryDJfPdkXqjP-IvvjLovJeu/view" TargetMode="External"/><Relationship Id="rId4" Type="http://schemas.openxmlformats.org/officeDocument/2006/relationships/image" Target="../media/image11.jpg"/><Relationship Id="rId9" Type="http://schemas.openxmlformats.org/officeDocument/2006/relationships/image" Target="../media/image25.jpg"/></Relationships>
</file>

<file path=ppt/slides/_rels/slide14.xml.rels><?xml version="1.0" encoding="UTF-8" standalone="yes"?>
<Relationships xmlns="http://schemas.openxmlformats.org/package/2006/relationships"><Relationship Id="rId8" Type="http://schemas.openxmlformats.org/officeDocument/2006/relationships/image" Target="../media/image28.jpg"/><Relationship Id="rId13" Type="http://schemas.openxmlformats.org/officeDocument/2006/relationships/hyperlink" Target="http://drive.google.com/file/d/1g8-cSz2HmpYBdKHlCe7FGx3ZWEbM2Woh/view" TargetMode="External"/><Relationship Id="rId3" Type="http://schemas.openxmlformats.org/officeDocument/2006/relationships/hyperlink" Target="http://drive.google.com/file/d/1ERU95pO9zmq5_ThEd7KZXj3vj_VZK1w0/view" TargetMode="External"/><Relationship Id="rId7" Type="http://schemas.openxmlformats.org/officeDocument/2006/relationships/hyperlink" Target="http://drive.google.com/file/d/1j9GjCUDPHNKJEt9F7ZD7yZMppU6bwBmf/view" TargetMode="External"/><Relationship Id="rId12" Type="http://schemas.openxmlformats.org/officeDocument/2006/relationships/image" Target="../media/image30.jpg"/><Relationship Id="rId17" Type="http://schemas.openxmlformats.org/officeDocument/2006/relationships/image" Target="../media/image12.png"/><Relationship Id="rId2" Type="http://schemas.openxmlformats.org/officeDocument/2006/relationships/notesSlide" Target="../notesSlides/notesSlide14.xml"/><Relationship Id="rId16" Type="http://schemas.openxmlformats.org/officeDocument/2006/relationships/image" Target="../media/image10.png"/><Relationship Id="rId1" Type="http://schemas.openxmlformats.org/officeDocument/2006/relationships/slideLayout" Target="../slideLayouts/slideLayout12.xml"/><Relationship Id="rId6" Type="http://schemas.openxmlformats.org/officeDocument/2006/relationships/image" Target="../media/image27.jpg"/><Relationship Id="rId11" Type="http://schemas.openxmlformats.org/officeDocument/2006/relationships/hyperlink" Target="http://drive.google.com/file/d/1jHaS4HHe0waA0qi_yJlILDI01T-EIONS/view" TargetMode="External"/><Relationship Id="rId5" Type="http://schemas.openxmlformats.org/officeDocument/2006/relationships/hyperlink" Target="http://drive.google.com/file/d/1pQS1v4E4pUu4BNnch1CMRULZPkrMujWg/view" TargetMode="External"/><Relationship Id="rId15" Type="http://schemas.openxmlformats.org/officeDocument/2006/relationships/image" Target="../media/image32.png"/><Relationship Id="rId10" Type="http://schemas.openxmlformats.org/officeDocument/2006/relationships/image" Target="../media/image29.jpg"/><Relationship Id="rId4" Type="http://schemas.openxmlformats.org/officeDocument/2006/relationships/image" Target="../media/image26.jpg"/><Relationship Id="rId9" Type="http://schemas.openxmlformats.org/officeDocument/2006/relationships/hyperlink" Target="http://drive.google.com/file/d/1lfos6inkaqyLbleL8Wjz5AtCF6dLQr5J/view" TargetMode="External"/><Relationship Id="rId14" Type="http://schemas.openxmlformats.org/officeDocument/2006/relationships/image" Target="../media/image31.jpg"/></Relationships>
</file>

<file path=ppt/slides/_rels/slide15.xml.rels><?xml version="1.0" encoding="UTF-8" standalone="yes"?>
<Relationships xmlns="http://schemas.openxmlformats.org/package/2006/relationships"><Relationship Id="rId8" Type="http://schemas.openxmlformats.org/officeDocument/2006/relationships/hyperlink" Target="http://drive.google.com/file/d/1tEnVBXQvxVtcMBvUc8tb-uBqQZhyaQQd/view" TargetMode="External"/><Relationship Id="rId13" Type="http://schemas.openxmlformats.org/officeDocument/2006/relationships/image" Target="../media/image35.jpg"/><Relationship Id="rId3" Type="http://schemas.openxmlformats.org/officeDocument/2006/relationships/image" Target="../media/image10.png"/><Relationship Id="rId7" Type="http://schemas.openxmlformats.org/officeDocument/2006/relationships/image" Target="../media/image33.jpg"/><Relationship Id="rId12" Type="http://schemas.openxmlformats.org/officeDocument/2006/relationships/hyperlink" Target="http://drive.google.com/file/d/1h5SPuurbJqORQyyXmgH3w27qOcJTE5u_/view"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drive.google.com/file/d/1SoRnCcsAUI0_gZc0GIQR1cT6soRMQmzR/view" TargetMode="External"/><Relationship Id="rId11" Type="http://schemas.openxmlformats.org/officeDocument/2006/relationships/image" Target="../media/image34.jpg"/><Relationship Id="rId5" Type="http://schemas.openxmlformats.org/officeDocument/2006/relationships/image" Target="../media/image12.png"/><Relationship Id="rId15" Type="http://schemas.openxmlformats.org/officeDocument/2006/relationships/image" Target="../media/image36.jpg"/><Relationship Id="rId10" Type="http://schemas.openxmlformats.org/officeDocument/2006/relationships/hyperlink" Target="http://drive.google.com/file/d/16zwTZW8nUsq9fcNwh2Vn9SEZwIQpezD6/view" TargetMode="External"/><Relationship Id="rId4" Type="http://schemas.openxmlformats.org/officeDocument/2006/relationships/image" Target="../media/image11.jpg"/><Relationship Id="rId9" Type="http://schemas.openxmlformats.org/officeDocument/2006/relationships/image" Target="../media/image14.png"/><Relationship Id="rId14" Type="http://schemas.openxmlformats.org/officeDocument/2006/relationships/hyperlink" Target="http://drive.google.com/file/d/1l3rtLE4X4O4SunRZE1zR9TeTrkER8s5Q/view"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hyperlink" Target="http://drive.google.com/file/d/1u3l4mBHEODV-Eiitb7eg9hxkqD-qmnxi/view" TargetMode="External"/><Relationship Id="rId5" Type="http://schemas.openxmlformats.org/officeDocument/2006/relationships/image" Target="../media/image12.png"/><Relationship Id="rId4" Type="http://schemas.openxmlformats.org/officeDocument/2006/relationships/image" Target="../media/image11.jp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6" Type="http://schemas.openxmlformats.org/officeDocument/2006/relationships/image" Target="../media/image37.png"/><Relationship Id="rId5" Type="http://schemas.openxmlformats.org/officeDocument/2006/relationships/image" Target="../media/image12.png"/><Relationship Id="rId4" Type="http://schemas.openxmlformats.org/officeDocument/2006/relationships/image" Target="../media/image11.jpg"/></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39.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12.png"/><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hyperlink" Target="http://drive.google.com/file/d/1GQvJAC0OLnDjBev9I0xheKlQc3W8RsEE/view" TargetMode="External"/><Relationship Id="rId5" Type="http://schemas.openxmlformats.org/officeDocument/2006/relationships/image" Target="../media/image12.pn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comments" Target="../comments/comment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jpg"/></Relationships>
</file>

<file path=ppt/slides/_rels/slide20.xml.rels><?xml version="1.0" encoding="UTF-8" standalone="yes"?>
<Relationships xmlns="http://schemas.openxmlformats.org/package/2006/relationships"><Relationship Id="rId8" Type="http://schemas.openxmlformats.org/officeDocument/2006/relationships/comments" Target="../comments/comment6.xml"/><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hyperlink" Target="http://drive.google.com/file/d/1hKuPTNJmX9Wlbj6s7VMv85uZIHRI34SM/view" TargetMode="External"/><Relationship Id="rId5" Type="http://schemas.openxmlformats.org/officeDocument/2006/relationships/image" Target="../media/image12.png"/><Relationship Id="rId4" Type="http://schemas.openxmlformats.org/officeDocument/2006/relationships/image" Target="../media/image11.jpg"/></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12.png"/><Relationship Id="rId4" Type="http://schemas.openxmlformats.org/officeDocument/2006/relationships/image" Target="../media/image11.jpg"/></Relationships>
</file>

<file path=ppt/slides/_rels/slide2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0.png"/><Relationship Id="rId7" Type="http://schemas.openxmlformats.org/officeDocument/2006/relationships/image" Target="../media/image44.png"/><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image" Target="../media/image43.png"/><Relationship Id="rId5" Type="http://schemas.openxmlformats.org/officeDocument/2006/relationships/image" Target="../media/image42.jpg"/><Relationship Id="rId10" Type="http://schemas.openxmlformats.org/officeDocument/2006/relationships/image" Target="../media/image4.png"/><Relationship Id="rId4" Type="http://schemas.openxmlformats.org/officeDocument/2006/relationships/image" Target="../media/image11.jpg"/><Relationship Id="rId9" Type="http://schemas.openxmlformats.org/officeDocument/2006/relationships/image" Target="../media/image12.png"/></Relationships>
</file>

<file path=ppt/slides/_rels/slide23.xml.rels><?xml version="1.0" encoding="UTF-8" standalone="yes"?>
<Relationships xmlns="http://schemas.openxmlformats.org/package/2006/relationships"><Relationship Id="rId8" Type="http://schemas.openxmlformats.org/officeDocument/2006/relationships/hyperlink" Target="https://www.google.com/search?q=https://doi.org/10.48550/arXiv.2603.09741&amp;authuser=1" TargetMode="External"/><Relationship Id="rId13" Type="http://schemas.openxmlformats.org/officeDocument/2006/relationships/image" Target="../media/image46.png"/><Relationship Id="rId18" Type="http://schemas.openxmlformats.org/officeDocument/2006/relationships/image" Target="../media/image49.png"/><Relationship Id="rId3" Type="http://schemas.openxmlformats.org/officeDocument/2006/relationships/image" Target="../media/image45.jpg"/><Relationship Id="rId21" Type="http://schemas.openxmlformats.org/officeDocument/2006/relationships/image" Target="../media/image50.png"/><Relationship Id="rId7" Type="http://schemas.openxmlformats.org/officeDocument/2006/relationships/hyperlink" Target="https://www.google.com/search?q=https://doi.org/10.48550/arXiv.2505.15814&amp;authuser=1" TargetMode="External"/><Relationship Id="rId12" Type="http://schemas.openxmlformats.org/officeDocument/2006/relationships/image" Target="../media/image1.png"/><Relationship Id="rId17" Type="http://schemas.openxmlformats.org/officeDocument/2006/relationships/image" Target="../media/image23.png"/><Relationship Id="rId2" Type="http://schemas.openxmlformats.org/officeDocument/2006/relationships/notesSlide" Target="../notesSlides/notesSlide23.xml"/><Relationship Id="rId16" Type="http://schemas.openxmlformats.org/officeDocument/2006/relationships/image" Target="../media/image20.jp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hyperlink" Target="https://doi.org/10.1109/cvpr52729.2023.01249" TargetMode="External"/><Relationship Id="rId11" Type="http://schemas.openxmlformats.org/officeDocument/2006/relationships/image" Target="../media/image2.png"/><Relationship Id="rId5" Type="http://schemas.openxmlformats.org/officeDocument/2006/relationships/hyperlink" Target="https://www.google.com/search?q=https://doi.org/10.1007/978-3-030-58580-8_36&amp;authuser=1" TargetMode="External"/><Relationship Id="rId15" Type="http://schemas.openxmlformats.org/officeDocument/2006/relationships/image" Target="../media/image48.png"/><Relationship Id="rId10" Type="http://schemas.openxmlformats.org/officeDocument/2006/relationships/hyperlink" Target="https://www.google.com/search?q=https://doi.org/10.1109/iccv51070.2023.01854&amp;authuser=1" TargetMode="External"/><Relationship Id="rId19" Type="http://schemas.openxmlformats.org/officeDocument/2006/relationships/image" Target="../media/image18.png"/><Relationship Id="rId4" Type="http://schemas.openxmlformats.org/officeDocument/2006/relationships/hyperlink" Target="https://www.google.com/search?q=https://doi.org/10.48550/arXiv.2511.19684&amp;authuser=1" TargetMode="External"/><Relationship Id="rId9" Type="http://schemas.openxmlformats.org/officeDocument/2006/relationships/hyperlink" Target="https://www.google.com/search?q=https://doi.org/10.48550/arxiv.2203.14712&amp;authuser=1" TargetMode="External"/><Relationship Id="rId14" Type="http://schemas.openxmlformats.org/officeDocument/2006/relationships/image" Target="../media/image47.png"/></Relationships>
</file>

<file path=ppt/slides/_rels/slide3.xml.rels><?xml version="1.0" encoding="UTF-8" standalone="yes"?>
<Relationships xmlns="http://schemas.openxmlformats.org/package/2006/relationships"><Relationship Id="rId8" Type="http://schemas.openxmlformats.org/officeDocument/2006/relationships/hyperlink" Target="http://drive.google.com/file/d/1tFxHrUN-U70KiCrivDiVokj_aQh8Bbw9/view" TargetMode="External"/><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drive.google.com/file/d/1NumPvH2aYYhXa63mpFb8tAorkOQhOTle/view" TargetMode="External"/><Relationship Id="rId5" Type="http://schemas.openxmlformats.org/officeDocument/2006/relationships/image" Target="../media/image12.png"/><Relationship Id="rId4" Type="http://schemas.openxmlformats.org/officeDocument/2006/relationships/image" Target="../media/image11.jpg"/><Relationship Id="rId9" Type="http://schemas.openxmlformats.org/officeDocument/2006/relationships/image" Target="../media/image15.jp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2.png"/><Relationship Id="rId4" Type="http://schemas.openxmlformats.org/officeDocument/2006/relationships/image" Target="../media/image11.jpg"/></Relationships>
</file>

<file path=ppt/slides/_rels/slide5.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0.png"/><Relationship Id="rId7"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2.png"/><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7" Type="http://schemas.openxmlformats.org/officeDocument/2006/relationships/comments" Target="../comments/comment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0.jpg"/><Relationship Id="rId4" Type="http://schemas.openxmlformats.org/officeDocument/2006/relationships/image" Target="../media/image11.jp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21.png"/><Relationship Id="rId4" Type="http://schemas.openxmlformats.org/officeDocument/2006/relationships/image" Target="../media/image11.jp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8.png"/><Relationship Id="rId5" Type="http://schemas.openxmlformats.org/officeDocument/2006/relationships/image" Target="../media/image12.png"/><Relationship Id="rId4" Type="http://schemas.openxmlformats.org/officeDocument/2006/relationships/image" Target="../media/image11.jp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12.png"/><Relationship Id="rId4" Type="http://schemas.openxmlformats.org/officeDocument/2006/relationships/image" Target="../media/image1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9"/>
        <p:cNvGrpSpPr/>
        <p:nvPr/>
      </p:nvGrpSpPr>
      <p:grpSpPr>
        <a:xfrm>
          <a:off x="0" y="0"/>
          <a:ext cx="0" cy="0"/>
          <a:chOff x="0" y="0"/>
          <a:chExt cx="0" cy="0"/>
        </a:xfrm>
      </p:grpSpPr>
      <p:sp>
        <p:nvSpPr>
          <p:cNvPr id="90" name="Google Shape;90;p1"/>
          <p:cNvSpPr txBox="1">
            <a:spLocks noGrp="1"/>
          </p:cNvSpPr>
          <p:nvPr>
            <p:ph type="ctrTitle"/>
          </p:nvPr>
        </p:nvSpPr>
        <p:spPr>
          <a:xfrm>
            <a:off x="184500" y="1586925"/>
            <a:ext cx="8890800" cy="826500"/>
          </a:xfrm>
          <a:prstGeom prst="rect">
            <a:avLst/>
          </a:prstGeom>
          <a:noFill/>
          <a:ln>
            <a:noFill/>
          </a:ln>
        </p:spPr>
        <p:txBody>
          <a:bodyPr spcFirstLastPara="1" wrap="square" lIns="121900" tIns="121900" rIns="121900" bIns="121900" anchor="t" anchorCtr="0">
            <a:noAutofit/>
          </a:bodyPr>
          <a:lstStyle/>
          <a:p>
            <a:pPr marL="0" lvl="0" indent="0" algn="l" rtl="0">
              <a:lnSpc>
                <a:spcPct val="115000"/>
              </a:lnSpc>
              <a:spcBef>
                <a:spcPts val="0"/>
              </a:spcBef>
              <a:spcAft>
                <a:spcPts val="0"/>
              </a:spcAft>
              <a:buClr>
                <a:schemeClr val="dk1"/>
              </a:buClr>
              <a:buSzPts val="3350"/>
              <a:buFont typeface="Arial"/>
              <a:buNone/>
            </a:pPr>
            <a:r>
              <a:rPr lang="en" sz="3700">
                <a:solidFill>
                  <a:srgbClr val="222222"/>
                </a:solidFill>
                <a:latin typeface="Times"/>
                <a:ea typeface="Times"/>
                <a:cs typeface="Times"/>
                <a:sym typeface="Times"/>
              </a:rPr>
              <a:t>Video Language Models for Generic Task Assistance</a:t>
            </a:r>
            <a:endParaRPr sz="3700">
              <a:solidFill>
                <a:srgbClr val="222222"/>
              </a:solidFill>
              <a:latin typeface="Times"/>
              <a:ea typeface="Times"/>
              <a:cs typeface="Times"/>
              <a:sym typeface="Times"/>
            </a:endParaRPr>
          </a:p>
          <a:p>
            <a:pPr marL="0" lvl="0" indent="0" algn="l" rtl="0">
              <a:lnSpc>
                <a:spcPct val="115000"/>
              </a:lnSpc>
              <a:spcBef>
                <a:spcPts val="0"/>
              </a:spcBef>
              <a:spcAft>
                <a:spcPts val="0"/>
              </a:spcAft>
              <a:buClr>
                <a:srgbClr val="000000"/>
              </a:buClr>
              <a:buSzPts val="3350"/>
              <a:buFont typeface="Arial"/>
              <a:buNone/>
            </a:pPr>
            <a:endParaRPr sz="3700">
              <a:solidFill>
                <a:srgbClr val="222222"/>
              </a:solidFill>
              <a:latin typeface="Times"/>
              <a:ea typeface="Times"/>
              <a:cs typeface="Times"/>
              <a:sym typeface="Times"/>
            </a:endParaRPr>
          </a:p>
        </p:txBody>
      </p:sp>
      <p:sp>
        <p:nvSpPr>
          <p:cNvPr id="91" name="Google Shape;91;p1"/>
          <p:cNvSpPr/>
          <p:nvPr/>
        </p:nvSpPr>
        <p:spPr>
          <a:xfrm>
            <a:off x="18000" y="5873575"/>
            <a:ext cx="12170400" cy="984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sp>
        <p:nvSpPr>
          <p:cNvPr id="92" name="Google Shape;92;p1"/>
          <p:cNvSpPr/>
          <p:nvPr/>
        </p:nvSpPr>
        <p:spPr>
          <a:xfrm flipH="1">
            <a:off x="-3600" y="2362033"/>
            <a:ext cx="12192000" cy="3511600"/>
          </a:xfrm>
          <a:prstGeom prst="rtTriangle">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sp>
        <p:nvSpPr>
          <p:cNvPr id="93" name="Google Shape;93;p1"/>
          <p:cNvSpPr txBox="1">
            <a:spLocks noGrp="1"/>
          </p:cNvSpPr>
          <p:nvPr>
            <p:ph type="subTitle" idx="1"/>
          </p:nvPr>
        </p:nvSpPr>
        <p:spPr>
          <a:xfrm>
            <a:off x="3221700" y="4842850"/>
            <a:ext cx="8964900" cy="1873500"/>
          </a:xfrm>
          <a:prstGeom prst="rect">
            <a:avLst/>
          </a:prstGeom>
          <a:noFill/>
          <a:ln>
            <a:noFill/>
          </a:ln>
        </p:spPr>
        <p:txBody>
          <a:bodyPr spcFirstLastPara="1" wrap="square" lIns="121900" tIns="121900" rIns="121900" bIns="121900" anchor="t" anchorCtr="0">
            <a:noAutofit/>
          </a:bodyPr>
          <a:lstStyle/>
          <a:p>
            <a:pPr marL="0" marR="0" lvl="0" indent="0" algn="r" rtl="0">
              <a:lnSpc>
                <a:spcPct val="105000"/>
              </a:lnSpc>
              <a:spcBef>
                <a:spcPts val="0"/>
              </a:spcBef>
              <a:spcAft>
                <a:spcPts val="0"/>
              </a:spcAft>
              <a:buClr>
                <a:srgbClr val="000000"/>
              </a:buClr>
              <a:buSzPts val="1573"/>
              <a:buFont typeface="Arial"/>
              <a:buNone/>
            </a:pPr>
            <a:r>
              <a:rPr lang="en" sz="1771" b="1">
                <a:solidFill>
                  <a:srgbClr val="FFFFFF"/>
                </a:solidFill>
                <a:latin typeface="Times"/>
                <a:ea typeface="Times"/>
                <a:cs typeface="Times"/>
                <a:sym typeface="Times"/>
              </a:rPr>
              <a:t>Nyasa Luharuka</a:t>
            </a:r>
            <a:r>
              <a:rPr lang="en" sz="1771" b="1" i="0" u="none" strike="noStrike" cap="none">
                <a:solidFill>
                  <a:srgbClr val="FFFFFF"/>
                </a:solidFill>
                <a:latin typeface="Times"/>
                <a:ea typeface="Times"/>
                <a:cs typeface="Times"/>
                <a:sym typeface="Times"/>
              </a:rPr>
              <a:t>, YSP Student, </a:t>
            </a:r>
            <a:r>
              <a:rPr lang="en" sz="1771" b="1" i="1">
                <a:solidFill>
                  <a:srgbClr val="FFFFFF"/>
                </a:solidFill>
                <a:latin typeface="Times"/>
                <a:ea typeface="Times"/>
                <a:cs typeface="Times"/>
                <a:sym typeface="Times"/>
              </a:rPr>
              <a:t>Lexington High School</a:t>
            </a:r>
            <a:endParaRPr sz="1771" b="1" i="1" u="none" strike="noStrike" cap="none">
              <a:solidFill>
                <a:srgbClr val="FFFFFF"/>
              </a:solidFill>
              <a:latin typeface="Times"/>
              <a:ea typeface="Times"/>
              <a:cs typeface="Times"/>
              <a:sym typeface="Times"/>
            </a:endParaRPr>
          </a:p>
          <a:p>
            <a:pPr marL="0" marR="0" lvl="0" indent="0" algn="r" rtl="0">
              <a:lnSpc>
                <a:spcPct val="105000"/>
              </a:lnSpc>
              <a:spcBef>
                <a:spcPts val="0"/>
              </a:spcBef>
              <a:spcAft>
                <a:spcPts val="0"/>
              </a:spcAft>
              <a:buClr>
                <a:srgbClr val="000000"/>
              </a:buClr>
              <a:buSzPts val="1573"/>
              <a:buFont typeface="Arial"/>
              <a:buNone/>
            </a:pPr>
            <a:r>
              <a:rPr lang="en" sz="1771" b="1">
                <a:solidFill>
                  <a:srgbClr val="FFFFFF"/>
                </a:solidFill>
                <a:latin typeface="Times"/>
                <a:ea typeface="Times"/>
                <a:cs typeface="Times"/>
                <a:sym typeface="Times"/>
              </a:rPr>
              <a:t>Arin Shinde</a:t>
            </a:r>
            <a:r>
              <a:rPr lang="en" sz="1771" b="1" i="0" u="none" strike="noStrike" cap="none">
                <a:solidFill>
                  <a:srgbClr val="FFFFFF"/>
                </a:solidFill>
                <a:latin typeface="Times"/>
                <a:ea typeface="Times"/>
                <a:cs typeface="Times"/>
                <a:sym typeface="Times"/>
              </a:rPr>
              <a:t>, YSP Student, </a:t>
            </a:r>
            <a:r>
              <a:rPr lang="en" sz="1771" b="1" i="1">
                <a:solidFill>
                  <a:srgbClr val="FFFFFF"/>
                </a:solidFill>
                <a:latin typeface="Times"/>
                <a:ea typeface="Times"/>
                <a:cs typeface="Times"/>
                <a:sym typeface="Times"/>
              </a:rPr>
              <a:t>Shrewsbury High School</a:t>
            </a:r>
            <a:endParaRPr sz="1771" b="1" i="1">
              <a:solidFill>
                <a:srgbClr val="FFFFFF"/>
              </a:solidFill>
              <a:latin typeface="Times"/>
              <a:ea typeface="Times"/>
              <a:cs typeface="Times"/>
              <a:sym typeface="Times"/>
            </a:endParaRPr>
          </a:p>
          <a:p>
            <a:pPr marL="0" lvl="0" indent="0" algn="r" rtl="0">
              <a:lnSpc>
                <a:spcPct val="105000"/>
              </a:lnSpc>
              <a:spcBef>
                <a:spcPts val="0"/>
              </a:spcBef>
              <a:spcAft>
                <a:spcPts val="0"/>
              </a:spcAft>
              <a:buClr>
                <a:schemeClr val="dk1"/>
              </a:buClr>
              <a:buSzPts val="1573"/>
              <a:buFont typeface="Arial"/>
              <a:buNone/>
            </a:pPr>
            <a:r>
              <a:rPr lang="en" sz="1771">
                <a:solidFill>
                  <a:schemeClr val="lt1"/>
                </a:solidFill>
                <a:latin typeface="Times"/>
                <a:ea typeface="Times"/>
                <a:cs typeface="Times"/>
                <a:sym typeface="Times"/>
              </a:rPr>
              <a:t>Bishoy Galouaa</a:t>
            </a:r>
            <a:r>
              <a:rPr lang="en" sz="1771">
                <a:solidFill>
                  <a:schemeClr val="lt1"/>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0"/>
                  </a:ext>
                </a:extLst>
              </a:rPr>
              <a:t>, Electrical and Computer Engineering, </a:t>
            </a:r>
            <a:r>
              <a:rPr lang="en" sz="1771" i="1">
                <a:solidFill>
                  <a:schemeClr val="lt1"/>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
                  </a:ext>
                </a:extLst>
              </a:rPr>
              <a:t>Northeastern University</a:t>
            </a:r>
            <a:endParaRPr sz="1771" i="1">
              <a:solidFill>
                <a:schemeClr val="lt1"/>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2"/>
                </a:ext>
              </a:extLst>
            </a:endParaRPr>
          </a:p>
          <a:p>
            <a:pPr marL="0" lvl="0" indent="0" algn="r" rtl="0">
              <a:lnSpc>
                <a:spcPct val="105000"/>
              </a:lnSpc>
              <a:spcBef>
                <a:spcPts val="0"/>
              </a:spcBef>
              <a:spcAft>
                <a:spcPts val="0"/>
              </a:spcAft>
              <a:buClr>
                <a:schemeClr val="dk1"/>
              </a:buClr>
              <a:buSzPts val="1573"/>
              <a:buFont typeface="Arial"/>
              <a:buNone/>
            </a:pPr>
            <a:r>
              <a:rPr lang="en" sz="1771">
                <a:solidFill>
                  <a:schemeClr val="lt1"/>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3"/>
                  </a:ext>
                </a:extLst>
              </a:rPr>
              <a:t>Sarah Ostadabbas</a:t>
            </a:r>
            <a:r>
              <a:rPr lang="en" sz="1771">
                <a:solidFill>
                  <a:schemeClr val="lt1"/>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4"/>
                  </a:ext>
                </a:extLst>
              </a:rPr>
              <a:t>, Electrical and Computer Engineering, </a:t>
            </a:r>
            <a:r>
              <a:rPr lang="en" sz="1771" i="1">
                <a:solidFill>
                  <a:schemeClr val="lt1"/>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5"/>
                  </a:ext>
                </a:extLst>
              </a:rPr>
              <a:t>Northeastern University​</a:t>
            </a:r>
            <a:endParaRPr sz="1771" i="1">
              <a:solidFill>
                <a:schemeClr val="lt1"/>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6"/>
                </a:ext>
              </a:extLst>
            </a:endParaRPr>
          </a:p>
          <a:p>
            <a:pPr marL="914400" marR="0" lvl="0" indent="0" algn="l" rtl="0">
              <a:lnSpc>
                <a:spcPct val="105000"/>
              </a:lnSpc>
              <a:spcBef>
                <a:spcPts val="0"/>
              </a:spcBef>
              <a:spcAft>
                <a:spcPts val="0"/>
              </a:spcAft>
              <a:buClr>
                <a:srgbClr val="000000"/>
              </a:buClr>
              <a:buSzPts val="1573"/>
              <a:buFont typeface="Arial"/>
              <a:buNone/>
            </a:pPr>
            <a:endParaRPr sz="1771" i="0" u="none" strike="noStrike" cap="none">
              <a:solidFill>
                <a:srgbClr val="FFFFFF"/>
              </a:solidFill>
              <a:latin typeface="Times"/>
              <a:ea typeface="Times"/>
              <a:cs typeface="Times"/>
              <a:sym typeface="Times"/>
            </a:endParaRPr>
          </a:p>
        </p:txBody>
      </p:sp>
      <p:cxnSp>
        <p:nvCxnSpPr>
          <p:cNvPr id="94" name="Google Shape;94;p1"/>
          <p:cNvCxnSpPr/>
          <p:nvPr/>
        </p:nvCxnSpPr>
        <p:spPr>
          <a:xfrm rot="10800000" flipH="1">
            <a:off x="-3600" y="846333"/>
            <a:ext cx="12192000" cy="8700"/>
          </a:xfrm>
          <a:prstGeom prst="straightConnector1">
            <a:avLst/>
          </a:prstGeom>
          <a:noFill/>
          <a:ln w="9525" cap="flat" cmpd="sng">
            <a:solidFill>
              <a:srgbClr val="A4804A"/>
            </a:solidFill>
            <a:prstDash val="solid"/>
            <a:round/>
            <a:headEnd type="none" w="sm" len="sm"/>
            <a:tailEnd type="none" w="sm" len="sm"/>
          </a:ln>
        </p:spPr>
      </p:cxnSp>
      <p:pic>
        <p:nvPicPr>
          <p:cNvPr id="95" name="Google Shape;95;p1"/>
          <p:cNvPicPr preferRelativeResize="0"/>
          <p:nvPr/>
        </p:nvPicPr>
        <p:blipFill rotWithShape="1">
          <a:blip r:embed="rId3">
            <a:alphaModFix/>
          </a:blip>
          <a:srcRect/>
          <a:stretch/>
        </p:blipFill>
        <p:spPr>
          <a:xfrm>
            <a:off x="3352800" y="97365"/>
            <a:ext cx="1413328" cy="663833"/>
          </a:xfrm>
          <a:prstGeom prst="rect">
            <a:avLst/>
          </a:prstGeom>
          <a:noFill/>
          <a:ln>
            <a:noFill/>
          </a:ln>
        </p:spPr>
      </p:pic>
      <p:pic>
        <p:nvPicPr>
          <p:cNvPr id="96" name="Google Shape;96;p1"/>
          <p:cNvPicPr preferRelativeResize="0"/>
          <p:nvPr/>
        </p:nvPicPr>
        <p:blipFill rotWithShape="1">
          <a:blip r:embed="rId4">
            <a:alphaModFix/>
          </a:blip>
          <a:srcRect/>
          <a:stretch/>
        </p:blipFill>
        <p:spPr>
          <a:xfrm>
            <a:off x="5678072" y="19479"/>
            <a:ext cx="826467" cy="826500"/>
          </a:xfrm>
          <a:prstGeom prst="rect">
            <a:avLst/>
          </a:prstGeom>
          <a:noFill/>
          <a:ln>
            <a:noFill/>
          </a:ln>
        </p:spPr>
      </p:pic>
      <p:pic>
        <p:nvPicPr>
          <p:cNvPr id="97" name="Google Shape;97;p1"/>
          <p:cNvPicPr preferRelativeResize="0"/>
          <p:nvPr/>
        </p:nvPicPr>
        <p:blipFill rotWithShape="1">
          <a:blip r:embed="rId5">
            <a:alphaModFix/>
          </a:blip>
          <a:srcRect/>
          <a:stretch/>
        </p:blipFill>
        <p:spPr>
          <a:xfrm>
            <a:off x="621393" y="94469"/>
            <a:ext cx="1818822" cy="677386"/>
          </a:xfrm>
          <a:prstGeom prst="rect">
            <a:avLst/>
          </a:prstGeom>
          <a:noFill/>
          <a:ln>
            <a:noFill/>
          </a:ln>
        </p:spPr>
      </p:pic>
      <p:pic>
        <p:nvPicPr>
          <p:cNvPr id="98" name="Google Shape;98;p1"/>
          <p:cNvPicPr preferRelativeResize="0"/>
          <p:nvPr/>
        </p:nvPicPr>
        <p:blipFill rotWithShape="1">
          <a:blip r:embed="rId6">
            <a:alphaModFix/>
          </a:blip>
          <a:srcRect/>
          <a:stretch/>
        </p:blipFill>
        <p:spPr>
          <a:xfrm>
            <a:off x="7416497" y="90604"/>
            <a:ext cx="2586455" cy="677375"/>
          </a:xfrm>
          <a:prstGeom prst="rect">
            <a:avLst/>
          </a:prstGeom>
          <a:noFill/>
          <a:ln>
            <a:noFill/>
          </a:ln>
        </p:spPr>
      </p:pic>
      <p:pic>
        <p:nvPicPr>
          <p:cNvPr id="99" name="Google Shape;99;p1" title="image.png"/>
          <p:cNvPicPr preferRelativeResize="0"/>
          <p:nvPr/>
        </p:nvPicPr>
        <p:blipFill>
          <a:blip r:embed="rId7">
            <a:alphaModFix/>
          </a:blip>
          <a:stretch>
            <a:fillRect/>
          </a:stretch>
        </p:blipFill>
        <p:spPr>
          <a:xfrm>
            <a:off x="11024350" y="36187"/>
            <a:ext cx="826475" cy="786200"/>
          </a:xfrm>
          <a:prstGeom prst="rect">
            <a:avLst/>
          </a:prstGeom>
          <a:noFill/>
          <a:ln>
            <a:noFill/>
          </a:ln>
        </p:spPr>
      </p:pic>
      <p:pic>
        <p:nvPicPr>
          <p:cNvPr id="100" name="Google Shape;100;p1" title="IMG_9559.jpeg"/>
          <p:cNvPicPr preferRelativeResize="0"/>
          <p:nvPr/>
        </p:nvPicPr>
        <p:blipFill rotWithShape="1">
          <a:blip r:embed="rId8">
            <a:alphaModFix/>
          </a:blip>
          <a:srcRect l="16953" t="15821" r="16953" b="21298"/>
          <a:stretch/>
        </p:blipFill>
        <p:spPr>
          <a:xfrm>
            <a:off x="6847988" y="3541025"/>
            <a:ext cx="1077024" cy="1366200"/>
          </a:xfrm>
          <a:prstGeom prst="rect">
            <a:avLst/>
          </a:prstGeom>
          <a:noFill/>
          <a:ln w="19050" cap="flat" cmpd="sng">
            <a:solidFill>
              <a:schemeClr val="dk2"/>
            </a:solidFill>
            <a:prstDash val="solid"/>
            <a:round/>
            <a:headEnd type="none" w="sm" len="sm"/>
            <a:tailEnd type="none" w="sm" len="sm"/>
          </a:ln>
        </p:spPr>
      </p:pic>
      <p:pic>
        <p:nvPicPr>
          <p:cNvPr id="101" name="Google Shape;101;p1" title="IMG_9207.jpg"/>
          <p:cNvPicPr preferRelativeResize="0"/>
          <p:nvPr/>
        </p:nvPicPr>
        <p:blipFill>
          <a:blip r:embed="rId9">
            <a:alphaModFix/>
          </a:blip>
          <a:stretch>
            <a:fillRect/>
          </a:stretch>
        </p:blipFill>
        <p:spPr>
          <a:xfrm>
            <a:off x="8171225" y="3506137"/>
            <a:ext cx="1077001" cy="1435965"/>
          </a:xfrm>
          <a:prstGeom prst="rect">
            <a:avLst/>
          </a:prstGeom>
          <a:noFill/>
          <a:ln w="19050" cap="flat" cmpd="sng">
            <a:solidFill>
              <a:schemeClr val="dk2"/>
            </a:solidFill>
            <a:prstDash val="solid"/>
            <a:round/>
            <a:headEnd type="none" w="sm" len="sm"/>
            <a:tailEnd type="none" w="sm" len="sm"/>
          </a:ln>
        </p:spPr>
      </p:pic>
      <p:pic>
        <p:nvPicPr>
          <p:cNvPr id="102" name="Google Shape;102;p1"/>
          <p:cNvPicPr preferRelativeResize="0"/>
          <p:nvPr/>
        </p:nvPicPr>
        <p:blipFill rotWithShape="1">
          <a:blip r:embed="rId10">
            <a:alphaModFix/>
          </a:blip>
          <a:srcRect l="11895" t="3337" r="11903" b="1606"/>
          <a:stretch/>
        </p:blipFill>
        <p:spPr>
          <a:xfrm>
            <a:off x="9494450" y="3506138"/>
            <a:ext cx="1077000" cy="1435975"/>
          </a:xfrm>
          <a:prstGeom prst="rect">
            <a:avLst/>
          </a:prstGeom>
          <a:noFill/>
          <a:ln w="28575" cap="flat" cmpd="sng">
            <a:solidFill>
              <a:schemeClr val="dk2"/>
            </a:solidFill>
            <a:prstDash val="solid"/>
            <a:round/>
            <a:headEnd type="none" w="sm" len="sm"/>
            <a:tailEnd type="none" w="sm" len="sm"/>
          </a:ln>
        </p:spPr>
      </p:pic>
      <p:pic>
        <p:nvPicPr>
          <p:cNvPr id="103" name="Google Shape;103;p1"/>
          <p:cNvPicPr preferRelativeResize="0"/>
          <p:nvPr/>
        </p:nvPicPr>
        <p:blipFill rotWithShape="1">
          <a:blip r:embed="rId11">
            <a:alphaModFix/>
          </a:blip>
          <a:srcRect l="6426" r="10234"/>
          <a:stretch/>
        </p:blipFill>
        <p:spPr>
          <a:xfrm>
            <a:off x="10817663" y="3541025"/>
            <a:ext cx="1019950" cy="1366200"/>
          </a:xfrm>
          <a:prstGeom prst="rect">
            <a:avLst/>
          </a:prstGeom>
          <a:noFill/>
          <a:ln w="28575" cap="flat" cmpd="sng">
            <a:solidFill>
              <a:schemeClr val="dk2"/>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41"/>
        <p:cNvGrpSpPr/>
        <p:nvPr/>
      </p:nvGrpSpPr>
      <p:grpSpPr>
        <a:xfrm>
          <a:off x="0" y="0"/>
          <a:ext cx="0" cy="0"/>
          <a:chOff x="0" y="0"/>
          <a:chExt cx="0" cy="0"/>
        </a:xfrm>
      </p:grpSpPr>
      <p:sp>
        <p:nvSpPr>
          <p:cNvPr id="242" name="Google Shape;242;g3f56ab4e49d_0_44"/>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243" name="Google Shape;243;g3f56ab4e49d_0_44"/>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244" name="Google Shape;244;g3f56ab4e49d_0_44"/>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245" name="Google Shape;245;g3f56ab4e49d_0_44"/>
          <p:cNvSpPr txBox="1"/>
          <p:nvPr/>
        </p:nvSpPr>
        <p:spPr>
          <a:xfrm>
            <a:off x="10089070" y="133600"/>
            <a:ext cx="11838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246" name="Google Shape;246;g3f56ab4e49d_0_44"/>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247" name="Google Shape;247;g3f56ab4e49d_0_44"/>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a:t>
            </a:r>
            <a:r>
              <a:rPr lang="en" sz="900">
                <a:latin typeface="Times"/>
                <a:ea typeface="Times"/>
                <a:cs typeface="Times"/>
                <a:sym typeface="Times"/>
              </a:rPr>
              <a:t>7</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248" name="Google Shape;248;g3f56ab4e49d_0_44"/>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249" name="Google Shape;249;g3f56ab4e49d_0_44"/>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How to Record Dataset</a:t>
            </a:r>
            <a:endParaRPr sz="3000" b="0" i="0" u="none" strike="noStrike" cap="none">
              <a:solidFill>
                <a:srgbClr val="000000"/>
              </a:solidFill>
              <a:latin typeface="Times"/>
              <a:ea typeface="Times"/>
              <a:cs typeface="Times"/>
              <a:sym typeface="Times"/>
            </a:endParaRPr>
          </a:p>
        </p:txBody>
      </p:sp>
      <p:sp>
        <p:nvSpPr>
          <p:cNvPr id="250" name="Google Shape;250;g3f56ab4e49d_0_44"/>
          <p:cNvSpPr txBox="1"/>
          <p:nvPr/>
        </p:nvSpPr>
        <p:spPr>
          <a:xfrm>
            <a:off x="3000" y="2077700"/>
            <a:ext cx="5934900" cy="4704000"/>
          </a:xfrm>
          <a:prstGeom prst="rect">
            <a:avLst/>
          </a:prstGeom>
          <a:noFill/>
          <a:ln>
            <a:noFill/>
          </a:ln>
        </p:spPr>
        <p:txBody>
          <a:bodyPr spcFirstLastPara="1" wrap="square" lIns="121900" tIns="121900" rIns="121900" bIns="121900" anchor="t" anchorCtr="0">
            <a:noAutofit/>
          </a:bodyPr>
          <a:lstStyle/>
          <a:p>
            <a:pPr marL="457200" lvl="0" indent="-393700" algn="l" rtl="0">
              <a:lnSpc>
                <a:spcPct val="115000"/>
              </a:lnSpc>
              <a:spcBef>
                <a:spcPts val="0"/>
              </a:spcBef>
              <a:spcAft>
                <a:spcPts val="0"/>
              </a:spcAft>
              <a:buSzPts val="2600"/>
              <a:buFont typeface="Times"/>
              <a:buAutoNum type="arabicPeriod"/>
            </a:pPr>
            <a:r>
              <a:rPr lang="en" sz="2600">
                <a:solidFill>
                  <a:schemeClr val="dk1"/>
                </a:solidFill>
                <a:latin typeface="Times"/>
                <a:ea typeface="Times"/>
                <a:cs typeface="Times"/>
                <a:sym typeface="Times"/>
              </a:rPr>
              <a:t>Using different devices for different perspectives</a:t>
            </a:r>
            <a:endParaRPr sz="2600">
              <a:latin typeface="Times"/>
              <a:ea typeface="Times"/>
              <a:cs typeface="Times"/>
              <a:sym typeface="Times"/>
            </a:endParaRPr>
          </a:p>
          <a:p>
            <a:pPr marL="0" marR="0" lvl="0" indent="0" algn="l" rtl="0">
              <a:lnSpc>
                <a:spcPct val="115000"/>
              </a:lnSpc>
              <a:spcBef>
                <a:spcPts val="0"/>
              </a:spcBef>
              <a:spcAft>
                <a:spcPts val="0"/>
              </a:spcAft>
              <a:buNone/>
            </a:pPr>
            <a:endParaRPr sz="2600">
              <a:latin typeface="Times"/>
              <a:ea typeface="Times"/>
              <a:cs typeface="Times"/>
              <a:sym typeface="Times"/>
            </a:endParaRPr>
          </a:p>
          <a:p>
            <a:pPr marL="457200" marR="0" lvl="0" indent="-393700" algn="l" rtl="0">
              <a:lnSpc>
                <a:spcPct val="115000"/>
              </a:lnSpc>
              <a:spcBef>
                <a:spcPts val="0"/>
              </a:spcBef>
              <a:spcAft>
                <a:spcPts val="0"/>
              </a:spcAft>
              <a:buSzPts val="2600"/>
              <a:buFont typeface="Times"/>
              <a:buAutoNum type="arabicPeriod"/>
            </a:pPr>
            <a:r>
              <a:rPr lang="en" sz="2600">
                <a:latin typeface="Times"/>
                <a:ea typeface="Times"/>
                <a:cs typeface="Times"/>
                <a:sym typeface="Times"/>
              </a:rPr>
              <a:t>Organic Mistakes</a:t>
            </a:r>
            <a:endParaRPr sz="2600">
              <a:latin typeface="Times"/>
              <a:ea typeface="Times"/>
              <a:cs typeface="Times"/>
              <a:sym typeface="Times"/>
            </a:endParaRPr>
          </a:p>
          <a:p>
            <a:pPr marL="0" marR="0" lvl="0" indent="0" algn="l" rtl="0">
              <a:lnSpc>
                <a:spcPct val="115000"/>
              </a:lnSpc>
              <a:spcBef>
                <a:spcPts val="0"/>
              </a:spcBef>
              <a:spcAft>
                <a:spcPts val="0"/>
              </a:spcAft>
              <a:buNone/>
            </a:pPr>
            <a:endParaRPr sz="2600">
              <a:latin typeface="Times"/>
              <a:ea typeface="Times"/>
              <a:cs typeface="Times"/>
              <a:sym typeface="Times"/>
            </a:endParaRPr>
          </a:p>
          <a:p>
            <a:pPr marL="457200" marR="0" lvl="0" indent="-393700" algn="l" rtl="0">
              <a:lnSpc>
                <a:spcPct val="115000"/>
              </a:lnSpc>
              <a:spcBef>
                <a:spcPts val="0"/>
              </a:spcBef>
              <a:spcAft>
                <a:spcPts val="0"/>
              </a:spcAft>
              <a:buSzPts val="2600"/>
              <a:buFont typeface="Times"/>
              <a:buAutoNum type="arabicPeriod"/>
            </a:pPr>
            <a:r>
              <a:rPr lang="en" sz="2500">
                <a:solidFill>
                  <a:schemeClr val="dk1"/>
                </a:solidFill>
                <a:latin typeface="Times"/>
                <a:ea typeface="Times"/>
                <a:cs typeface="Times"/>
                <a:sym typeface="Times"/>
              </a:rPr>
              <a:t>Temporal Segmentation</a:t>
            </a:r>
            <a:endParaRPr sz="2500">
              <a:solidFill>
                <a:schemeClr val="dk1"/>
              </a:solidFill>
              <a:latin typeface="Times"/>
              <a:ea typeface="Times"/>
              <a:cs typeface="Times"/>
              <a:sym typeface="Times"/>
            </a:endParaRPr>
          </a:p>
        </p:txBody>
      </p:sp>
      <p:pic>
        <p:nvPicPr>
          <p:cNvPr id="251" name="Google Shape;251;g3f56ab4e49d_0_44"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252" name="Google Shape;252;g3f56ab4e49d_0_44"/>
          <p:cNvSpPr txBox="1"/>
          <p:nvPr/>
        </p:nvSpPr>
        <p:spPr>
          <a:xfrm>
            <a:off x="5937913" y="5744788"/>
            <a:ext cx="5934900" cy="4953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1700" b="1">
                <a:latin typeface="Times"/>
                <a:ea typeface="Times"/>
                <a:cs typeface="Times"/>
                <a:sym typeface="Times"/>
              </a:rPr>
              <a:t>Simulated 3D Model of Perspectives used for Datasets</a:t>
            </a:r>
            <a:endParaRPr sz="1700" b="1">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a:p>
            <a:pPr marL="45720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p:txBody>
      </p:sp>
      <p:pic>
        <p:nvPicPr>
          <p:cNvPr id="253" name="Google Shape;253;g3f56ab4e49d_0_44" title="Figure_1.png"/>
          <p:cNvPicPr preferRelativeResize="0"/>
          <p:nvPr/>
        </p:nvPicPr>
        <p:blipFill>
          <a:blip r:embed="rId6">
            <a:alphaModFix/>
          </a:blip>
          <a:stretch>
            <a:fillRect/>
          </a:stretch>
        </p:blipFill>
        <p:spPr>
          <a:xfrm>
            <a:off x="6239025" y="1392777"/>
            <a:ext cx="5332675" cy="4266136"/>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g3f5c8ee412b_0_23"/>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259" name="Google Shape;259;g3f5c8ee412b_0_23"/>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260" name="Google Shape;260;g3f5c8ee412b_0_23"/>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cxnSp>
        <p:nvCxnSpPr>
          <p:cNvPr id="261" name="Google Shape;261;g3f5c8ee412b_0_23"/>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262" name="Google Shape;262;g3f5c8ee412b_0_23"/>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08</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263" name="Google Shape;263;g3f5c8ee412b_0_23"/>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264" name="Google Shape;264;g3f5c8ee412b_0_23"/>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Dataset Creation Categories</a:t>
            </a:r>
            <a:endParaRPr sz="3000" b="0" i="0" u="none" strike="noStrike" cap="none">
              <a:solidFill>
                <a:srgbClr val="000000"/>
              </a:solidFill>
              <a:latin typeface="Times"/>
              <a:ea typeface="Times"/>
              <a:cs typeface="Times"/>
              <a:sym typeface="Times"/>
            </a:endParaRPr>
          </a:p>
        </p:txBody>
      </p:sp>
      <p:pic>
        <p:nvPicPr>
          <p:cNvPr id="265" name="Google Shape;265;g3f5c8ee412b_0_23"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266" name="Google Shape;266;g3f5c8ee412b_0_23"/>
          <p:cNvSpPr txBox="1"/>
          <p:nvPr/>
        </p:nvSpPr>
        <p:spPr>
          <a:xfrm>
            <a:off x="9906996" y="108700"/>
            <a:ext cx="12708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sp>
        <p:nvSpPr>
          <p:cNvPr id="267" name="Google Shape;267;g3f5c8ee412b_0_23"/>
          <p:cNvSpPr txBox="1"/>
          <p:nvPr/>
        </p:nvSpPr>
        <p:spPr>
          <a:xfrm>
            <a:off x="694550" y="1617575"/>
            <a:ext cx="1964400" cy="43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u="sng">
                <a:solidFill>
                  <a:schemeClr val="dk1"/>
                </a:solidFill>
                <a:latin typeface="Times New Roman"/>
                <a:ea typeface="Times New Roman"/>
                <a:cs typeface="Times New Roman"/>
                <a:sym typeface="Times New Roman"/>
              </a:rPr>
              <a:t>Engineering</a:t>
            </a:r>
            <a:endParaRPr sz="2800" u="sng">
              <a:solidFill>
                <a:schemeClr val="dk1"/>
              </a:solidFill>
              <a:latin typeface="Times New Roman"/>
              <a:ea typeface="Times New Roman"/>
              <a:cs typeface="Times New Roman"/>
              <a:sym typeface="Times New Roman"/>
            </a:endParaRPr>
          </a:p>
        </p:txBody>
      </p:sp>
      <p:sp>
        <p:nvSpPr>
          <p:cNvPr id="268" name="Google Shape;268;g3f5c8ee412b_0_23"/>
          <p:cNvSpPr txBox="1"/>
          <p:nvPr/>
        </p:nvSpPr>
        <p:spPr>
          <a:xfrm>
            <a:off x="3684575" y="1657263"/>
            <a:ext cx="1964400" cy="43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u="sng">
                <a:solidFill>
                  <a:schemeClr val="dk1"/>
                </a:solidFill>
                <a:latin typeface="Times New Roman"/>
                <a:ea typeface="Times New Roman"/>
                <a:cs typeface="Times New Roman"/>
                <a:sym typeface="Times New Roman"/>
              </a:rPr>
              <a:t>Culinary</a:t>
            </a:r>
            <a:endParaRPr sz="2800" u="sng">
              <a:solidFill>
                <a:schemeClr val="dk1"/>
              </a:solidFill>
              <a:latin typeface="Times New Roman"/>
              <a:ea typeface="Times New Roman"/>
              <a:cs typeface="Times New Roman"/>
              <a:sym typeface="Times New Roman"/>
            </a:endParaRPr>
          </a:p>
        </p:txBody>
      </p:sp>
      <p:sp>
        <p:nvSpPr>
          <p:cNvPr id="269" name="Google Shape;269;g3f5c8ee412b_0_23"/>
          <p:cNvSpPr txBox="1"/>
          <p:nvPr/>
        </p:nvSpPr>
        <p:spPr>
          <a:xfrm>
            <a:off x="6224150" y="1703638"/>
            <a:ext cx="2572500" cy="43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u="sng">
                <a:solidFill>
                  <a:schemeClr val="dk1"/>
                </a:solidFill>
                <a:latin typeface="Times New Roman"/>
                <a:ea typeface="Times New Roman"/>
                <a:cs typeface="Times New Roman"/>
                <a:sym typeface="Times New Roman"/>
              </a:rPr>
              <a:t>Manufacturing</a:t>
            </a:r>
            <a:endParaRPr sz="2800" u="sng">
              <a:solidFill>
                <a:schemeClr val="dk1"/>
              </a:solidFill>
              <a:latin typeface="Times New Roman"/>
              <a:ea typeface="Times New Roman"/>
              <a:cs typeface="Times New Roman"/>
              <a:sym typeface="Times New Roman"/>
            </a:endParaRPr>
          </a:p>
        </p:txBody>
      </p:sp>
      <p:sp>
        <p:nvSpPr>
          <p:cNvPr id="270" name="Google Shape;270;g3f5c8ee412b_0_23"/>
          <p:cNvSpPr txBox="1"/>
          <p:nvPr/>
        </p:nvSpPr>
        <p:spPr>
          <a:xfrm>
            <a:off x="9768894" y="1703644"/>
            <a:ext cx="2572500" cy="43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u="sng">
                <a:solidFill>
                  <a:schemeClr val="dk1"/>
                </a:solidFill>
                <a:latin typeface="Times New Roman"/>
                <a:ea typeface="Times New Roman"/>
                <a:cs typeface="Times New Roman"/>
                <a:sym typeface="Times New Roman"/>
              </a:rPr>
              <a:t>Medicine</a:t>
            </a:r>
            <a:endParaRPr sz="2800" u="sng">
              <a:solidFill>
                <a:schemeClr val="dk1"/>
              </a:solidFill>
              <a:latin typeface="Times New Roman"/>
              <a:ea typeface="Times New Roman"/>
              <a:cs typeface="Times New Roman"/>
              <a:sym typeface="Times New Roman"/>
            </a:endParaRPr>
          </a:p>
        </p:txBody>
      </p:sp>
      <p:sp>
        <p:nvSpPr>
          <p:cNvPr id="271" name="Google Shape;271;g3f5c8ee412b_0_23"/>
          <p:cNvSpPr txBox="1"/>
          <p:nvPr/>
        </p:nvSpPr>
        <p:spPr>
          <a:xfrm>
            <a:off x="123025" y="2532350"/>
            <a:ext cx="3369600" cy="31155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Clr>
                <a:schemeClr val="dk1"/>
              </a:buClr>
              <a:buSzPts val="2200"/>
              <a:buFont typeface="Times"/>
              <a:buChar char="●"/>
            </a:pPr>
            <a:r>
              <a:rPr lang="en" sz="2200" b="1">
                <a:solidFill>
                  <a:schemeClr val="dk1"/>
                </a:solidFill>
                <a:latin typeface="Times"/>
                <a:ea typeface="Times"/>
                <a:cs typeface="Times"/>
                <a:sym typeface="Times"/>
              </a:rPr>
              <a:t>Goal</a:t>
            </a:r>
            <a:r>
              <a:rPr lang="en" sz="2200">
                <a:solidFill>
                  <a:schemeClr val="dk1"/>
                </a:solidFill>
                <a:latin typeface="Times"/>
                <a:ea typeface="Times"/>
                <a:cs typeface="Times"/>
                <a:sym typeface="Times"/>
              </a:rPr>
              <a:t>: put tools back where they belong</a:t>
            </a:r>
            <a:endParaRPr sz="2200">
              <a:solidFill>
                <a:schemeClr val="dk1"/>
              </a:solidFill>
              <a:latin typeface="Times"/>
              <a:ea typeface="Times"/>
              <a:cs typeface="Times"/>
              <a:sym typeface="Times"/>
            </a:endParaRPr>
          </a:p>
          <a:p>
            <a:pPr marL="0" lvl="0" indent="0" algn="l" rtl="0">
              <a:spcBef>
                <a:spcPts val="0"/>
              </a:spcBef>
              <a:spcAft>
                <a:spcPts val="0"/>
              </a:spcAft>
              <a:buNone/>
            </a:pPr>
            <a:endParaRPr sz="2200">
              <a:solidFill>
                <a:schemeClr val="dk1"/>
              </a:solidFill>
            </a:endParaRPr>
          </a:p>
        </p:txBody>
      </p:sp>
      <p:sp>
        <p:nvSpPr>
          <p:cNvPr id="272" name="Google Shape;272;g3f5c8ee412b_0_23"/>
          <p:cNvSpPr txBox="1"/>
          <p:nvPr/>
        </p:nvSpPr>
        <p:spPr>
          <a:xfrm>
            <a:off x="3081194" y="2532350"/>
            <a:ext cx="3369600" cy="31155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Clr>
                <a:schemeClr val="dk1"/>
              </a:buClr>
              <a:buSzPts val="2200"/>
              <a:buFont typeface="Times"/>
              <a:buChar char="●"/>
            </a:pPr>
            <a:r>
              <a:rPr lang="en" sz="2200" b="1">
                <a:solidFill>
                  <a:schemeClr val="dk1"/>
                </a:solidFill>
                <a:latin typeface="Times"/>
                <a:ea typeface="Times"/>
                <a:cs typeface="Times"/>
                <a:sym typeface="Times"/>
              </a:rPr>
              <a:t>Goal</a:t>
            </a:r>
            <a:r>
              <a:rPr lang="en" sz="2200">
                <a:solidFill>
                  <a:schemeClr val="dk1"/>
                </a:solidFill>
                <a:latin typeface="Times"/>
                <a:ea typeface="Times"/>
                <a:cs typeface="Times"/>
                <a:sym typeface="Times"/>
              </a:rPr>
              <a:t>: get ingredients</a:t>
            </a:r>
            <a:endParaRPr sz="2200">
              <a:solidFill>
                <a:schemeClr val="dk1"/>
              </a:solidFill>
              <a:latin typeface="Times"/>
              <a:ea typeface="Times"/>
              <a:cs typeface="Times"/>
              <a:sym typeface="Times"/>
            </a:endParaRPr>
          </a:p>
          <a:p>
            <a:pPr marL="0" lvl="0" indent="0" algn="l" rtl="0">
              <a:lnSpc>
                <a:spcPct val="115000"/>
              </a:lnSpc>
              <a:spcBef>
                <a:spcPts val="0"/>
              </a:spcBef>
              <a:spcAft>
                <a:spcPts val="0"/>
              </a:spcAft>
              <a:buNone/>
            </a:pPr>
            <a:endParaRPr sz="2200">
              <a:solidFill>
                <a:schemeClr val="dk1"/>
              </a:solidFill>
              <a:latin typeface="Times"/>
              <a:ea typeface="Times"/>
              <a:cs typeface="Times"/>
              <a:sym typeface="Times"/>
            </a:endParaRPr>
          </a:p>
          <a:p>
            <a:pPr marL="457200" lvl="0" indent="-368300" algn="l" rtl="0">
              <a:lnSpc>
                <a:spcPct val="115000"/>
              </a:lnSpc>
              <a:spcBef>
                <a:spcPts val="0"/>
              </a:spcBef>
              <a:spcAft>
                <a:spcPts val="0"/>
              </a:spcAft>
              <a:buClr>
                <a:schemeClr val="dk1"/>
              </a:buClr>
              <a:buSzPts val="2200"/>
              <a:buFont typeface="Times"/>
              <a:buChar char="●"/>
            </a:pPr>
            <a:r>
              <a:rPr lang="en" sz="2200" b="1">
                <a:solidFill>
                  <a:schemeClr val="dk1"/>
                </a:solidFill>
                <a:latin typeface="Times"/>
                <a:ea typeface="Times"/>
                <a:cs typeface="Times"/>
                <a:sym typeface="Times"/>
              </a:rPr>
              <a:t>Goal: </a:t>
            </a:r>
            <a:r>
              <a:rPr lang="en" sz="2200">
                <a:solidFill>
                  <a:schemeClr val="dk1"/>
                </a:solidFill>
                <a:latin typeface="Times"/>
                <a:ea typeface="Times"/>
                <a:cs typeface="Times"/>
                <a:sym typeface="Times"/>
              </a:rPr>
              <a:t>build a peanut butter and jelly sandwich</a:t>
            </a:r>
            <a:endParaRPr sz="2200">
              <a:solidFill>
                <a:schemeClr val="dk1"/>
              </a:solidFill>
              <a:latin typeface="Times"/>
              <a:ea typeface="Times"/>
              <a:cs typeface="Times"/>
              <a:sym typeface="Times"/>
            </a:endParaRPr>
          </a:p>
          <a:p>
            <a:pPr marL="0" lvl="0" indent="0" algn="l" rtl="0">
              <a:lnSpc>
                <a:spcPct val="115000"/>
              </a:lnSpc>
              <a:spcBef>
                <a:spcPts val="0"/>
              </a:spcBef>
              <a:spcAft>
                <a:spcPts val="0"/>
              </a:spcAft>
              <a:buNone/>
            </a:pPr>
            <a:endParaRPr sz="2200">
              <a:solidFill>
                <a:schemeClr val="dk1"/>
              </a:solidFill>
              <a:latin typeface="Times"/>
              <a:ea typeface="Times"/>
              <a:cs typeface="Times"/>
              <a:sym typeface="Times"/>
            </a:endParaRPr>
          </a:p>
          <a:p>
            <a:pPr marL="457200" lvl="0" indent="-368300" algn="l" rtl="0">
              <a:lnSpc>
                <a:spcPct val="115000"/>
              </a:lnSpc>
              <a:spcBef>
                <a:spcPts val="0"/>
              </a:spcBef>
              <a:spcAft>
                <a:spcPts val="0"/>
              </a:spcAft>
              <a:buClr>
                <a:schemeClr val="dk1"/>
              </a:buClr>
              <a:buSzPts val="2200"/>
              <a:buFont typeface="Times"/>
              <a:buChar char="●"/>
            </a:pPr>
            <a:r>
              <a:rPr lang="en" sz="2200" b="1">
                <a:solidFill>
                  <a:schemeClr val="dk1"/>
                </a:solidFill>
                <a:latin typeface="Times"/>
                <a:ea typeface="Times"/>
                <a:cs typeface="Times"/>
                <a:sym typeface="Times"/>
              </a:rPr>
              <a:t>Goal:</a:t>
            </a:r>
            <a:r>
              <a:rPr lang="en" sz="2200">
                <a:solidFill>
                  <a:schemeClr val="dk1"/>
                </a:solidFill>
                <a:latin typeface="Times"/>
                <a:ea typeface="Times"/>
                <a:cs typeface="Times"/>
                <a:sym typeface="Times"/>
              </a:rPr>
              <a:t> build a hotdog</a:t>
            </a:r>
            <a:endParaRPr sz="2200">
              <a:solidFill>
                <a:schemeClr val="dk1"/>
              </a:solidFill>
              <a:latin typeface="Times"/>
              <a:ea typeface="Times"/>
              <a:cs typeface="Times"/>
              <a:sym typeface="Times"/>
            </a:endParaRPr>
          </a:p>
          <a:p>
            <a:pPr marL="0" lvl="0" indent="0" algn="l" rtl="0">
              <a:spcBef>
                <a:spcPts val="0"/>
              </a:spcBef>
              <a:spcAft>
                <a:spcPts val="0"/>
              </a:spcAft>
              <a:buNone/>
            </a:pPr>
            <a:endParaRPr sz="2200">
              <a:solidFill>
                <a:schemeClr val="dk1"/>
              </a:solidFill>
            </a:endParaRPr>
          </a:p>
        </p:txBody>
      </p:sp>
      <p:sp>
        <p:nvSpPr>
          <p:cNvPr id="273" name="Google Shape;273;g3f5c8ee412b_0_23"/>
          <p:cNvSpPr txBox="1"/>
          <p:nvPr/>
        </p:nvSpPr>
        <p:spPr>
          <a:xfrm>
            <a:off x="6224150" y="2532350"/>
            <a:ext cx="2871300" cy="31155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Clr>
                <a:schemeClr val="dk1"/>
              </a:buClr>
              <a:buSzPts val="2200"/>
              <a:buFont typeface="Times"/>
              <a:buChar char="●"/>
            </a:pPr>
            <a:r>
              <a:rPr lang="en" sz="2200" b="1">
                <a:solidFill>
                  <a:schemeClr val="dk1"/>
                </a:solidFill>
                <a:latin typeface="Times"/>
                <a:ea typeface="Times"/>
                <a:cs typeface="Times"/>
                <a:sym typeface="Times"/>
              </a:rPr>
              <a:t>Goal</a:t>
            </a:r>
            <a:r>
              <a:rPr lang="en" sz="2200">
                <a:solidFill>
                  <a:schemeClr val="dk1"/>
                </a:solidFill>
                <a:latin typeface="Times"/>
                <a:ea typeface="Times"/>
                <a:cs typeface="Times"/>
                <a:sym typeface="Times"/>
              </a:rPr>
              <a:t>: assemble an IKEA chair</a:t>
            </a:r>
            <a:endParaRPr sz="2200">
              <a:solidFill>
                <a:schemeClr val="dk1"/>
              </a:solidFill>
              <a:latin typeface="Times"/>
              <a:ea typeface="Times"/>
              <a:cs typeface="Times"/>
              <a:sym typeface="Times"/>
            </a:endParaRPr>
          </a:p>
          <a:p>
            <a:pPr marL="0" lvl="0" indent="0" algn="l" rtl="0">
              <a:lnSpc>
                <a:spcPct val="115000"/>
              </a:lnSpc>
              <a:spcBef>
                <a:spcPts val="0"/>
              </a:spcBef>
              <a:spcAft>
                <a:spcPts val="0"/>
              </a:spcAft>
              <a:buNone/>
            </a:pPr>
            <a:endParaRPr sz="2200">
              <a:solidFill>
                <a:schemeClr val="dk1"/>
              </a:solidFill>
              <a:latin typeface="Times"/>
              <a:ea typeface="Times"/>
              <a:cs typeface="Times"/>
              <a:sym typeface="Times"/>
            </a:endParaRPr>
          </a:p>
          <a:p>
            <a:pPr marL="457200" lvl="0" indent="-368300" algn="l" rtl="0">
              <a:lnSpc>
                <a:spcPct val="115000"/>
              </a:lnSpc>
              <a:spcBef>
                <a:spcPts val="0"/>
              </a:spcBef>
              <a:spcAft>
                <a:spcPts val="0"/>
              </a:spcAft>
              <a:buClr>
                <a:schemeClr val="dk1"/>
              </a:buClr>
              <a:buSzPts val="2200"/>
              <a:buFont typeface="Times"/>
              <a:buChar char="●"/>
            </a:pPr>
            <a:r>
              <a:rPr lang="en" sz="2200" b="1">
                <a:solidFill>
                  <a:schemeClr val="dk1"/>
                </a:solidFill>
                <a:latin typeface="Times"/>
                <a:ea typeface="Times"/>
                <a:cs typeface="Times"/>
                <a:sym typeface="Times"/>
              </a:rPr>
              <a:t>Goal: </a:t>
            </a:r>
            <a:r>
              <a:rPr lang="en" sz="2200">
                <a:solidFill>
                  <a:schemeClr val="dk1"/>
                </a:solidFill>
                <a:latin typeface="Times"/>
                <a:ea typeface="Times"/>
                <a:cs typeface="Times"/>
                <a:sym typeface="Times"/>
              </a:rPr>
              <a:t>disassemble an IKEA chair</a:t>
            </a:r>
            <a:endParaRPr sz="2200">
              <a:solidFill>
                <a:schemeClr val="dk1"/>
              </a:solidFill>
              <a:latin typeface="Times"/>
              <a:ea typeface="Times"/>
              <a:cs typeface="Times"/>
              <a:sym typeface="Times"/>
            </a:endParaRPr>
          </a:p>
          <a:p>
            <a:pPr marL="0" lvl="0" indent="0" algn="l" rtl="0">
              <a:spcBef>
                <a:spcPts val="0"/>
              </a:spcBef>
              <a:spcAft>
                <a:spcPts val="0"/>
              </a:spcAft>
              <a:buNone/>
            </a:pPr>
            <a:endParaRPr sz="2200">
              <a:solidFill>
                <a:schemeClr val="dk1"/>
              </a:solidFill>
            </a:endParaRPr>
          </a:p>
        </p:txBody>
      </p:sp>
      <p:sp>
        <p:nvSpPr>
          <p:cNvPr id="274" name="Google Shape;274;g3f5c8ee412b_0_23"/>
          <p:cNvSpPr txBox="1"/>
          <p:nvPr/>
        </p:nvSpPr>
        <p:spPr>
          <a:xfrm>
            <a:off x="9075325" y="2532350"/>
            <a:ext cx="3369600" cy="3115500"/>
          </a:xfrm>
          <a:prstGeom prst="rect">
            <a:avLst/>
          </a:prstGeom>
          <a:noFill/>
          <a:ln>
            <a:noFill/>
          </a:ln>
        </p:spPr>
        <p:txBody>
          <a:bodyPr spcFirstLastPara="1" wrap="square" lIns="91425" tIns="91425" rIns="91425" bIns="91425" anchor="t" anchorCtr="0">
            <a:noAutofit/>
          </a:bodyPr>
          <a:lstStyle/>
          <a:p>
            <a:pPr marL="457200" lvl="0" indent="-368300" algn="l" rtl="0">
              <a:lnSpc>
                <a:spcPct val="115000"/>
              </a:lnSpc>
              <a:spcBef>
                <a:spcPts val="0"/>
              </a:spcBef>
              <a:spcAft>
                <a:spcPts val="0"/>
              </a:spcAft>
              <a:buClr>
                <a:schemeClr val="dk1"/>
              </a:buClr>
              <a:buSzPts val="2200"/>
              <a:buFont typeface="Times"/>
              <a:buChar char="●"/>
            </a:pPr>
            <a:r>
              <a:rPr lang="en" sz="2200" b="1">
                <a:solidFill>
                  <a:schemeClr val="dk1"/>
                </a:solidFill>
                <a:latin typeface="Times"/>
                <a:ea typeface="Times"/>
                <a:cs typeface="Times"/>
                <a:sym typeface="Times"/>
              </a:rPr>
              <a:t>Goal</a:t>
            </a:r>
            <a:r>
              <a:rPr lang="en" sz="2200">
                <a:solidFill>
                  <a:schemeClr val="dk1"/>
                </a:solidFill>
                <a:latin typeface="Times"/>
                <a:ea typeface="Times"/>
                <a:cs typeface="Times"/>
                <a:sym typeface="Times"/>
              </a:rPr>
              <a:t>: create an AI to guide user through surgery</a:t>
            </a:r>
            <a:endParaRPr sz="2200">
              <a:solidFill>
                <a:schemeClr val="dk1"/>
              </a:solidFill>
              <a:latin typeface="Times"/>
              <a:ea typeface="Times"/>
              <a:cs typeface="Times"/>
              <a:sym typeface="Times"/>
            </a:endParaRPr>
          </a:p>
          <a:p>
            <a:pPr marL="0" lvl="0" indent="0" algn="l" rtl="0">
              <a:spcBef>
                <a:spcPts val="0"/>
              </a:spcBef>
              <a:spcAft>
                <a:spcPts val="0"/>
              </a:spcAft>
              <a:buNone/>
            </a:pPr>
            <a:endParaRPr sz="2200">
              <a:solidFill>
                <a:schemeClr val="dk1"/>
              </a:solidFill>
            </a:endParaRPr>
          </a:p>
        </p:txBody>
      </p:sp>
      <p:cxnSp>
        <p:nvCxnSpPr>
          <p:cNvPr id="275" name="Google Shape;275;g3f5c8ee412b_0_23"/>
          <p:cNvCxnSpPr/>
          <p:nvPr/>
        </p:nvCxnSpPr>
        <p:spPr>
          <a:xfrm>
            <a:off x="3089300" y="1783100"/>
            <a:ext cx="20100" cy="4614000"/>
          </a:xfrm>
          <a:prstGeom prst="straightConnector1">
            <a:avLst/>
          </a:prstGeom>
          <a:noFill/>
          <a:ln w="9525" cap="flat" cmpd="sng">
            <a:solidFill>
              <a:schemeClr val="dk2"/>
            </a:solidFill>
            <a:prstDash val="solid"/>
            <a:round/>
            <a:headEnd type="none" w="med" len="med"/>
            <a:tailEnd type="none" w="med" len="med"/>
          </a:ln>
        </p:spPr>
      </p:cxnSp>
      <p:cxnSp>
        <p:nvCxnSpPr>
          <p:cNvPr id="276" name="Google Shape;276;g3f5c8ee412b_0_23"/>
          <p:cNvCxnSpPr/>
          <p:nvPr/>
        </p:nvCxnSpPr>
        <p:spPr>
          <a:xfrm>
            <a:off x="6082300" y="1783088"/>
            <a:ext cx="20100" cy="4614000"/>
          </a:xfrm>
          <a:prstGeom prst="straightConnector1">
            <a:avLst/>
          </a:prstGeom>
          <a:noFill/>
          <a:ln w="9525" cap="flat" cmpd="sng">
            <a:solidFill>
              <a:schemeClr val="dk2"/>
            </a:solidFill>
            <a:prstDash val="solid"/>
            <a:round/>
            <a:headEnd type="none" w="med" len="med"/>
            <a:tailEnd type="none" w="med" len="med"/>
          </a:ln>
        </p:spPr>
      </p:cxnSp>
      <p:cxnSp>
        <p:nvCxnSpPr>
          <p:cNvPr id="277" name="Google Shape;277;g3f5c8ee412b_0_23"/>
          <p:cNvCxnSpPr/>
          <p:nvPr/>
        </p:nvCxnSpPr>
        <p:spPr>
          <a:xfrm>
            <a:off x="9075300" y="1652050"/>
            <a:ext cx="20100" cy="461400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mc:AlternateContent xmlns:mc="http://schemas.openxmlformats.org/markup-compatibility/2006" xmlns:p14="http://schemas.microsoft.com/office/powerpoint/2010/main">
    <mc:Choice Requires="p14">
      <p:transition p14:dur="1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81"/>
        <p:cNvGrpSpPr/>
        <p:nvPr/>
      </p:nvGrpSpPr>
      <p:grpSpPr>
        <a:xfrm>
          <a:off x="0" y="0"/>
          <a:ext cx="0" cy="0"/>
          <a:chOff x="0" y="0"/>
          <a:chExt cx="0" cy="0"/>
        </a:xfrm>
      </p:grpSpPr>
      <p:sp>
        <p:nvSpPr>
          <p:cNvPr id="282" name="Google Shape;282;g36eeefef51c_0_3"/>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283" name="Google Shape;283;g36eeefef51c_0_3"/>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284" name="Google Shape;284;g36eeefef51c_0_3"/>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cxnSp>
        <p:nvCxnSpPr>
          <p:cNvPr id="285" name="Google Shape;285;g36eeefef51c_0_3"/>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286" name="Google Shape;286;g36eeefef51c_0_3"/>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08</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287" name="Google Shape;287;g36eeefef51c_0_3"/>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288" name="Google Shape;288;g36eeefef51c_0_3"/>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Tools Dataset</a:t>
            </a:r>
            <a:endParaRPr sz="3000" b="0" i="0" u="none" strike="noStrike" cap="none">
              <a:solidFill>
                <a:srgbClr val="000000"/>
              </a:solidFill>
              <a:latin typeface="Times"/>
              <a:ea typeface="Times"/>
              <a:cs typeface="Times"/>
              <a:sym typeface="Times"/>
            </a:endParaRPr>
          </a:p>
        </p:txBody>
      </p:sp>
      <p:pic>
        <p:nvPicPr>
          <p:cNvPr id="289" name="Google Shape;289;g36eeefef51c_0_3"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290" name="Google Shape;290;g36eeefef51c_0_3"/>
          <p:cNvSpPr txBox="1"/>
          <p:nvPr/>
        </p:nvSpPr>
        <p:spPr>
          <a:xfrm>
            <a:off x="9906996" y="108700"/>
            <a:ext cx="12708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pic>
        <p:nvPicPr>
          <p:cNvPr id="291" name="Google Shape;291;g36eeefef51c_0_3" title="Nyasa_tools_vid.mp4">
            <a:hlinkClick r:id="rId6"/>
          </p:cNvPr>
          <p:cNvPicPr preferRelativeResize="0"/>
          <p:nvPr/>
        </p:nvPicPr>
        <p:blipFill>
          <a:blip r:embed="rId7">
            <a:alphaModFix/>
          </a:blip>
          <a:stretch>
            <a:fillRect/>
          </a:stretch>
        </p:blipFill>
        <p:spPr>
          <a:xfrm>
            <a:off x="437400" y="1429400"/>
            <a:ext cx="5634542" cy="4225912"/>
          </a:xfrm>
          <a:prstGeom prst="rect">
            <a:avLst/>
          </a:prstGeom>
          <a:noFill/>
          <a:ln>
            <a:noFill/>
          </a:ln>
        </p:spPr>
      </p:pic>
      <p:pic>
        <p:nvPicPr>
          <p:cNvPr id="292" name="Google Shape;292;g36eeefef51c_0_3" title="arin_tools.mp4">
            <a:hlinkClick r:id="rId8"/>
          </p:cNvPr>
          <p:cNvPicPr preferRelativeResize="0"/>
          <p:nvPr/>
        </p:nvPicPr>
        <p:blipFill>
          <a:blip r:embed="rId7">
            <a:alphaModFix/>
          </a:blip>
          <a:stretch>
            <a:fillRect/>
          </a:stretch>
        </p:blipFill>
        <p:spPr>
          <a:xfrm>
            <a:off x="6304800" y="1429390"/>
            <a:ext cx="5634550" cy="4225906"/>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1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91"/>
                                        </p:tgtEl>
                                        <p:attrNameLst>
                                          <p:attrName>style.visibility</p:attrName>
                                        </p:attrNameLst>
                                      </p:cBhvr>
                                      <p:to>
                                        <p:strVal val="visible"/>
                                      </p:to>
                                    </p:set>
                                    <p:animEffect transition="in" filter="fade">
                                      <p:cBhvr>
                                        <p:cTn id="7" dur="1000"/>
                                        <p:tgtEl>
                                          <p:spTgt spid="291"/>
                                        </p:tgtEl>
                                      </p:cBhvr>
                                    </p:animEffect>
                                  </p:childTnLst>
                                </p:cTn>
                              </p:par>
                              <p:par>
                                <p:cTn id="8" presetID="10" presetClass="entr" presetSubtype="0" fill="hold" nodeType="withEffect">
                                  <p:stCondLst>
                                    <p:cond delay="0"/>
                                  </p:stCondLst>
                                  <p:childTnLst>
                                    <p:set>
                                      <p:cBhvr>
                                        <p:cTn id="9" dur="1" fill="hold">
                                          <p:stCondLst>
                                            <p:cond delay="0"/>
                                          </p:stCondLst>
                                        </p:cTn>
                                        <p:tgtEl>
                                          <p:spTgt spid="292"/>
                                        </p:tgtEl>
                                        <p:attrNameLst>
                                          <p:attrName>style.visibility</p:attrName>
                                        </p:attrNameLst>
                                      </p:cBhvr>
                                      <p:to>
                                        <p:strVal val="visible"/>
                                      </p:to>
                                    </p:set>
                                    <p:animEffect transition="in" filter="fade">
                                      <p:cBhvr>
                                        <p:cTn id="10" dur="1000"/>
                                        <p:tgtEl>
                                          <p:spTgt spid="292"/>
                                        </p:tgtEl>
                                      </p:cBhvr>
                                    </p:animEffect>
                                  </p:childTnLst>
                                </p:cTn>
                              </p:par>
                              <p:par>
                                <p:cTn id="11" presetID="10" presetClass="entr" presetSubtype="0" fill="hold" nodeType="withEffect">
                                  <p:stCondLst>
                                    <p:cond delay="0"/>
                                  </p:stCondLst>
                                  <p:childTnLst>
                                    <p:set>
                                      <p:cBhvr>
                                        <p:cTn id="12" dur="1" fill="hold">
                                          <p:stCondLst>
                                            <p:cond delay="0"/>
                                          </p:stCondLst>
                                        </p:cTn>
                                        <p:tgtEl>
                                          <p:spTgt spid="291"/>
                                        </p:tgtEl>
                                        <p:attrNameLst>
                                          <p:attrName>style.visibility</p:attrName>
                                        </p:attrNameLst>
                                      </p:cBhvr>
                                      <p:to>
                                        <p:strVal val="visible"/>
                                      </p:to>
                                    </p:set>
                                    <p:animEffect transition="in" filter="fade">
                                      <p:cBhvr>
                                        <p:cTn id="13" dur="1000"/>
                                        <p:tgtEl>
                                          <p:spTgt spid="291"/>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91"/>
                                        </p:tgtEl>
                                        <p:attrNameLst>
                                          <p:attrName>style.visibility</p:attrName>
                                        </p:attrNameLst>
                                      </p:cBhvr>
                                      <p:to>
                                        <p:strVal val="visible"/>
                                      </p:to>
                                    </p:set>
                                    <p:animEffect transition="in" filter="fade">
                                      <p:cBhvr>
                                        <p:cTn id="18" dur="1000"/>
                                        <p:tgtEl>
                                          <p:spTgt spid="29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91"/>
                                        </p:tgtEl>
                                        <p:attrNameLst>
                                          <p:attrName>style.visibility</p:attrName>
                                        </p:attrNameLst>
                                      </p:cBhvr>
                                      <p:to>
                                        <p:strVal val="visible"/>
                                      </p:to>
                                    </p:set>
                                    <p:animEffect transition="in" filter="fade">
                                      <p:cBhvr>
                                        <p:cTn id="23" dur="1000"/>
                                        <p:tgtEl>
                                          <p:spTgt spid="291"/>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91"/>
                                        </p:tgtEl>
                                        <p:attrNameLst>
                                          <p:attrName>style.visibility</p:attrName>
                                        </p:attrNameLst>
                                      </p:cBhvr>
                                      <p:to>
                                        <p:strVal val="visible"/>
                                      </p:to>
                                    </p:set>
                                    <p:animEffect transition="in" filter="fade">
                                      <p:cBhvr>
                                        <p:cTn id="28" dur="1000"/>
                                        <p:tgtEl>
                                          <p:spTgt spid="2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96"/>
        <p:cNvGrpSpPr/>
        <p:nvPr/>
      </p:nvGrpSpPr>
      <p:grpSpPr>
        <a:xfrm>
          <a:off x="0" y="0"/>
          <a:ext cx="0" cy="0"/>
          <a:chOff x="0" y="0"/>
          <a:chExt cx="0" cy="0"/>
        </a:xfrm>
      </p:grpSpPr>
      <p:sp>
        <p:nvSpPr>
          <p:cNvPr id="297" name="Google Shape;297;g3f5c8ee412b_0_49"/>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298" name="Google Shape;298;g3f5c8ee412b_0_49"/>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299" name="Google Shape;299;g3f5c8ee412b_0_49"/>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300" name="Google Shape;300;g3f5c8ee412b_0_49"/>
          <p:cNvSpPr txBox="1"/>
          <p:nvPr/>
        </p:nvSpPr>
        <p:spPr>
          <a:xfrm>
            <a:off x="9868002" y="133600"/>
            <a:ext cx="15549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301" name="Google Shape;301;g3f5c8ee412b_0_49"/>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302" name="Google Shape;302;g3f5c8ee412b_0_49"/>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1"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a:t>
            </a:r>
            <a:r>
              <a:rPr lang="en" sz="900">
                <a:latin typeface="Times"/>
                <a:ea typeface="Times"/>
                <a:cs typeface="Times"/>
                <a:sym typeface="Times"/>
              </a:rPr>
              <a:t>9</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303" name="Google Shape;303;g3f5c8ee412b_0_49"/>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304" name="Google Shape;304;g3f5c8ee412b_0_49"/>
          <p:cNvSpPr txBox="1"/>
          <p:nvPr/>
        </p:nvSpPr>
        <p:spPr>
          <a:xfrm>
            <a:off x="2595750" y="945000"/>
            <a:ext cx="71529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67"/>
              <a:buFont typeface="Arial"/>
              <a:buNone/>
            </a:pPr>
            <a:r>
              <a:rPr lang="en" sz="3000" b="1">
                <a:latin typeface="Times"/>
                <a:ea typeface="Times"/>
                <a:cs typeface="Times"/>
                <a:sym typeface="Times"/>
              </a:rPr>
              <a:t>Grocery Store Dataset</a:t>
            </a:r>
            <a:endParaRPr sz="3000" b="1" i="0" u="none" strike="noStrike" cap="none">
              <a:solidFill>
                <a:srgbClr val="000000"/>
              </a:solidFill>
              <a:latin typeface="Times"/>
              <a:ea typeface="Times"/>
              <a:cs typeface="Times"/>
              <a:sym typeface="Times"/>
            </a:endParaRPr>
          </a:p>
        </p:txBody>
      </p:sp>
      <p:pic>
        <p:nvPicPr>
          <p:cNvPr id="305" name="Google Shape;305;g3f5c8ee412b_0_49"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pic>
        <p:nvPicPr>
          <p:cNvPr id="306" name="Google Shape;306;g3f5c8ee412b_0_49" title="nyasa_hotdog.mp4">
            <a:hlinkClick r:id="rId6"/>
          </p:cNvPr>
          <p:cNvPicPr preferRelativeResize="0"/>
          <p:nvPr/>
        </p:nvPicPr>
        <p:blipFill>
          <a:blip r:embed="rId7">
            <a:alphaModFix/>
          </a:blip>
          <a:stretch>
            <a:fillRect/>
          </a:stretch>
        </p:blipFill>
        <p:spPr>
          <a:xfrm>
            <a:off x="322033" y="2279198"/>
            <a:ext cx="3617126" cy="2712850"/>
          </a:xfrm>
          <a:prstGeom prst="rect">
            <a:avLst/>
          </a:prstGeom>
          <a:noFill/>
          <a:ln>
            <a:noFill/>
          </a:ln>
        </p:spPr>
      </p:pic>
      <p:pic>
        <p:nvPicPr>
          <p:cNvPr id="307" name="Google Shape;307;g3f5c8ee412b_0_49" title="nyasa_pbj.mp4">
            <a:hlinkClick r:id="rId8"/>
          </p:cNvPr>
          <p:cNvPicPr preferRelativeResize="0"/>
          <p:nvPr/>
        </p:nvPicPr>
        <p:blipFill>
          <a:blip r:embed="rId9">
            <a:alphaModFix/>
          </a:blip>
          <a:stretch>
            <a:fillRect/>
          </a:stretch>
        </p:blipFill>
        <p:spPr>
          <a:xfrm>
            <a:off x="4344750" y="2279198"/>
            <a:ext cx="3617126" cy="2712850"/>
          </a:xfrm>
          <a:prstGeom prst="rect">
            <a:avLst/>
          </a:prstGeom>
          <a:noFill/>
          <a:ln>
            <a:noFill/>
          </a:ln>
        </p:spPr>
      </p:pic>
      <p:pic>
        <p:nvPicPr>
          <p:cNvPr id="308" name="Google Shape;308;g3f5c8ee412b_0_49" title="kurosh_gaze.mp4">
            <a:hlinkClick r:id="rId10"/>
          </p:cNvPr>
          <p:cNvPicPr preferRelativeResize="0"/>
          <p:nvPr/>
        </p:nvPicPr>
        <p:blipFill>
          <a:blip r:embed="rId11">
            <a:alphaModFix/>
          </a:blip>
          <a:stretch>
            <a:fillRect/>
          </a:stretch>
        </p:blipFill>
        <p:spPr>
          <a:xfrm>
            <a:off x="8379592" y="2279198"/>
            <a:ext cx="3617125" cy="271285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1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06"/>
                                        </p:tgtEl>
                                        <p:attrNameLst>
                                          <p:attrName>style.visibility</p:attrName>
                                        </p:attrNameLst>
                                      </p:cBhvr>
                                      <p:to>
                                        <p:strVal val="visible"/>
                                      </p:to>
                                    </p:set>
                                    <p:animEffect transition="in" filter="fade">
                                      <p:cBhvr>
                                        <p:cTn id="7" dur="1000"/>
                                        <p:tgtEl>
                                          <p:spTgt spid="306"/>
                                        </p:tgtEl>
                                      </p:cBhvr>
                                    </p:animEffect>
                                  </p:childTnLst>
                                </p:cTn>
                              </p:par>
                              <p:par>
                                <p:cTn id="8" presetID="10" presetClass="entr" presetSubtype="0" fill="hold" nodeType="withEffect">
                                  <p:stCondLst>
                                    <p:cond delay="0"/>
                                  </p:stCondLst>
                                  <p:childTnLst>
                                    <p:set>
                                      <p:cBhvr>
                                        <p:cTn id="9" dur="1" fill="hold">
                                          <p:stCondLst>
                                            <p:cond delay="0"/>
                                          </p:stCondLst>
                                        </p:cTn>
                                        <p:tgtEl>
                                          <p:spTgt spid="307"/>
                                        </p:tgtEl>
                                        <p:attrNameLst>
                                          <p:attrName>style.visibility</p:attrName>
                                        </p:attrNameLst>
                                      </p:cBhvr>
                                      <p:to>
                                        <p:strVal val="visible"/>
                                      </p:to>
                                    </p:set>
                                    <p:animEffect transition="in" filter="fade">
                                      <p:cBhvr>
                                        <p:cTn id="10" dur="1000"/>
                                        <p:tgtEl>
                                          <p:spTgt spid="307"/>
                                        </p:tgtEl>
                                      </p:cBhvr>
                                    </p:animEffect>
                                  </p:childTnLst>
                                </p:cTn>
                              </p:par>
                              <p:par>
                                <p:cTn id="11" presetID="10" presetClass="entr" presetSubtype="0" fill="hold" nodeType="withEffect">
                                  <p:stCondLst>
                                    <p:cond delay="0"/>
                                  </p:stCondLst>
                                  <p:childTnLst>
                                    <p:set>
                                      <p:cBhvr>
                                        <p:cTn id="12" dur="1" fill="hold">
                                          <p:stCondLst>
                                            <p:cond delay="0"/>
                                          </p:stCondLst>
                                        </p:cTn>
                                        <p:tgtEl>
                                          <p:spTgt spid="308"/>
                                        </p:tgtEl>
                                        <p:attrNameLst>
                                          <p:attrName>style.visibility</p:attrName>
                                        </p:attrNameLst>
                                      </p:cBhvr>
                                      <p:to>
                                        <p:strVal val="visible"/>
                                      </p:to>
                                    </p:set>
                                    <p:animEffect transition="in" filter="fade">
                                      <p:cBhvr>
                                        <p:cTn id="13" dur="1000"/>
                                        <p:tgtEl>
                                          <p:spTgt spid="308"/>
                                        </p:tgtEl>
                                      </p:cBhvr>
                                    </p:animEffect>
                                  </p:childTnLst>
                                </p:cTn>
                              </p:par>
                              <p:par>
                                <p:cTn id="14" presetID="10" presetClass="entr" presetSubtype="0" fill="hold" nodeType="withEffect">
                                  <p:stCondLst>
                                    <p:cond delay="0"/>
                                  </p:stCondLst>
                                  <p:childTnLst>
                                    <p:set>
                                      <p:cBhvr>
                                        <p:cTn id="15" dur="1" fill="hold">
                                          <p:stCondLst>
                                            <p:cond delay="0"/>
                                          </p:stCondLst>
                                        </p:cTn>
                                        <p:tgtEl>
                                          <p:spTgt spid="306"/>
                                        </p:tgtEl>
                                        <p:attrNameLst>
                                          <p:attrName>style.visibility</p:attrName>
                                        </p:attrNameLst>
                                      </p:cBhvr>
                                      <p:to>
                                        <p:strVal val="visible"/>
                                      </p:to>
                                    </p:set>
                                    <p:animEffect transition="in" filter="fade">
                                      <p:cBhvr>
                                        <p:cTn id="16" dur="1000"/>
                                        <p:tgtEl>
                                          <p:spTgt spid="306"/>
                                        </p:tgtEl>
                                      </p:cBhvr>
                                    </p:animEffect>
                                  </p:childTnLst>
                                </p:cTn>
                              </p:par>
                              <p:par>
                                <p:cTn id="17" presetID="10" presetClass="entr" presetSubtype="0" fill="hold" nodeType="withEffect">
                                  <p:stCondLst>
                                    <p:cond delay="0"/>
                                  </p:stCondLst>
                                  <p:childTnLst>
                                    <p:set>
                                      <p:cBhvr>
                                        <p:cTn id="18" dur="1" fill="hold">
                                          <p:stCondLst>
                                            <p:cond delay="0"/>
                                          </p:stCondLst>
                                        </p:cTn>
                                        <p:tgtEl>
                                          <p:spTgt spid="307"/>
                                        </p:tgtEl>
                                        <p:attrNameLst>
                                          <p:attrName>style.visibility</p:attrName>
                                        </p:attrNameLst>
                                      </p:cBhvr>
                                      <p:to>
                                        <p:strVal val="visible"/>
                                      </p:to>
                                    </p:set>
                                    <p:animEffect transition="in" filter="fade">
                                      <p:cBhvr>
                                        <p:cTn id="19" dur="1000"/>
                                        <p:tgtEl>
                                          <p:spTgt spid="307"/>
                                        </p:tgtEl>
                                      </p:cBhvr>
                                    </p:animEffect>
                                  </p:childTnLst>
                                </p:cTn>
                              </p:par>
                              <p:par>
                                <p:cTn id="20" presetID="10" presetClass="entr" presetSubtype="0" fill="hold" nodeType="withEffect">
                                  <p:stCondLst>
                                    <p:cond delay="0"/>
                                  </p:stCondLst>
                                  <p:childTnLst>
                                    <p:set>
                                      <p:cBhvr>
                                        <p:cTn id="21" dur="1" fill="hold">
                                          <p:stCondLst>
                                            <p:cond delay="0"/>
                                          </p:stCondLst>
                                        </p:cTn>
                                        <p:tgtEl>
                                          <p:spTgt spid="308"/>
                                        </p:tgtEl>
                                        <p:attrNameLst>
                                          <p:attrName>style.visibility</p:attrName>
                                        </p:attrNameLst>
                                      </p:cBhvr>
                                      <p:to>
                                        <p:strVal val="visible"/>
                                      </p:to>
                                    </p:set>
                                    <p:animEffect transition="in" filter="fade">
                                      <p:cBhvr>
                                        <p:cTn id="22" dur="1000"/>
                                        <p:tgtEl>
                                          <p:spTgt spid="30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306"/>
                                        </p:tgtEl>
                                        <p:attrNameLst>
                                          <p:attrName>style.visibility</p:attrName>
                                        </p:attrNameLst>
                                      </p:cBhvr>
                                      <p:to>
                                        <p:strVal val="visible"/>
                                      </p:to>
                                    </p:set>
                                    <p:animEffect transition="in" filter="fade">
                                      <p:cBhvr>
                                        <p:cTn id="27" dur="1000"/>
                                        <p:tgtEl>
                                          <p:spTgt spid="306"/>
                                        </p:tgtEl>
                                      </p:cBhvr>
                                    </p:animEffect>
                                  </p:childTnLst>
                                </p:cTn>
                              </p:par>
                              <p:par>
                                <p:cTn id="28" presetID="10" presetClass="entr" presetSubtype="0" fill="hold" nodeType="withEffect">
                                  <p:stCondLst>
                                    <p:cond delay="0"/>
                                  </p:stCondLst>
                                  <p:childTnLst>
                                    <p:set>
                                      <p:cBhvr>
                                        <p:cTn id="29" dur="1" fill="hold">
                                          <p:stCondLst>
                                            <p:cond delay="0"/>
                                          </p:stCondLst>
                                        </p:cTn>
                                        <p:tgtEl>
                                          <p:spTgt spid="307"/>
                                        </p:tgtEl>
                                        <p:attrNameLst>
                                          <p:attrName>style.visibility</p:attrName>
                                        </p:attrNameLst>
                                      </p:cBhvr>
                                      <p:to>
                                        <p:strVal val="visible"/>
                                      </p:to>
                                    </p:set>
                                    <p:animEffect transition="in" filter="fade">
                                      <p:cBhvr>
                                        <p:cTn id="30" dur="1000"/>
                                        <p:tgtEl>
                                          <p:spTgt spid="307"/>
                                        </p:tgtEl>
                                      </p:cBhvr>
                                    </p:animEffect>
                                  </p:childTnLst>
                                </p:cTn>
                              </p:par>
                              <p:par>
                                <p:cTn id="31" presetID="10" presetClass="entr" presetSubtype="0" fill="hold" nodeType="withEffect">
                                  <p:stCondLst>
                                    <p:cond delay="0"/>
                                  </p:stCondLst>
                                  <p:childTnLst>
                                    <p:set>
                                      <p:cBhvr>
                                        <p:cTn id="32" dur="1" fill="hold">
                                          <p:stCondLst>
                                            <p:cond delay="0"/>
                                          </p:stCondLst>
                                        </p:cTn>
                                        <p:tgtEl>
                                          <p:spTgt spid="308"/>
                                        </p:tgtEl>
                                        <p:attrNameLst>
                                          <p:attrName>style.visibility</p:attrName>
                                        </p:attrNameLst>
                                      </p:cBhvr>
                                      <p:to>
                                        <p:strVal val="visible"/>
                                      </p:to>
                                    </p:set>
                                    <p:animEffect transition="in" filter="fade">
                                      <p:cBhvr>
                                        <p:cTn id="33" dur="1000"/>
                                        <p:tgtEl>
                                          <p:spTgt spid="3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13"/>
        <p:cNvGrpSpPr/>
        <p:nvPr/>
      </p:nvGrpSpPr>
      <p:grpSpPr>
        <a:xfrm>
          <a:off x="0" y="0"/>
          <a:ext cx="0" cy="0"/>
          <a:chOff x="0" y="0"/>
          <a:chExt cx="0" cy="0"/>
        </a:xfrm>
      </p:grpSpPr>
      <p:pic>
        <p:nvPicPr>
          <p:cNvPr id="314" name="Google Shape;314;g3f56ab4e49d_0_125" title="cam8 1.mp4">
            <a:hlinkClick r:id="rId3"/>
          </p:cNvPr>
          <p:cNvPicPr preferRelativeResize="0"/>
          <p:nvPr/>
        </p:nvPicPr>
        <p:blipFill>
          <a:blip r:embed="rId4">
            <a:alphaModFix/>
          </a:blip>
          <a:stretch>
            <a:fillRect/>
          </a:stretch>
        </p:blipFill>
        <p:spPr>
          <a:xfrm>
            <a:off x="1171901" y="5295090"/>
            <a:ext cx="2620317" cy="1473917"/>
          </a:xfrm>
          <a:prstGeom prst="rect">
            <a:avLst/>
          </a:prstGeom>
          <a:noFill/>
          <a:ln>
            <a:noFill/>
          </a:ln>
        </p:spPr>
      </p:pic>
      <p:sp>
        <p:nvSpPr>
          <p:cNvPr id="315" name="Google Shape;315;g3f56ab4e49d_0_125"/>
          <p:cNvSpPr/>
          <p:nvPr/>
        </p:nvSpPr>
        <p:spPr>
          <a:xfrm>
            <a:off x="4599346" y="4686083"/>
            <a:ext cx="5377200" cy="498300"/>
          </a:xfrm>
          <a:prstGeom prst="rect">
            <a:avLst/>
          </a:prstGeom>
          <a:noFill/>
          <a:ln>
            <a:noFill/>
          </a:ln>
        </p:spPr>
        <p:txBody>
          <a:bodyPr spcFirstLastPara="1" wrap="square" lIns="83000" tIns="41500" rIns="83000" bIns="41500" anchor="ctr" anchorCtr="0">
            <a:noAutofit/>
          </a:bodyPr>
          <a:lstStyle/>
          <a:p>
            <a:pPr marL="0" marR="0" lvl="0" indent="0" algn="l" rtl="0">
              <a:spcBef>
                <a:spcPts val="0"/>
              </a:spcBef>
              <a:spcAft>
                <a:spcPts val="0"/>
              </a:spcAft>
              <a:buClr>
                <a:srgbClr val="21295C"/>
              </a:buClr>
              <a:buSzPts val="2724"/>
              <a:buFont typeface="Cambria"/>
              <a:buNone/>
            </a:pPr>
            <a:r>
              <a:rPr lang="en" sz="2724" b="1">
                <a:solidFill>
                  <a:schemeClr val="dk1"/>
                </a:solidFill>
                <a:latin typeface="Times New Roman"/>
                <a:ea typeface="Times New Roman"/>
                <a:cs typeface="Times New Roman"/>
                <a:sym typeface="Times New Roman"/>
              </a:rPr>
              <a:t>Exocentric Data:</a:t>
            </a:r>
            <a:endParaRPr sz="2724" i="0" u="none" strike="noStrike" cap="none">
              <a:solidFill>
                <a:schemeClr val="dk1"/>
              </a:solidFill>
              <a:latin typeface="Times New Roman"/>
              <a:ea typeface="Times New Roman"/>
              <a:cs typeface="Times New Roman"/>
              <a:sym typeface="Times New Roman"/>
            </a:endParaRPr>
          </a:p>
        </p:txBody>
      </p:sp>
      <p:pic>
        <p:nvPicPr>
          <p:cNvPr id="316" name="Google Shape;316;g3f56ab4e49d_0_125" title="cam6.mp4">
            <a:hlinkClick r:id="rId5"/>
          </p:cNvPr>
          <p:cNvPicPr preferRelativeResize="0"/>
          <p:nvPr/>
        </p:nvPicPr>
        <p:blipFill>
          <a:blip r:embed="rId6">
            <a:alphaModFix/>
          </a:blip>
          <a:stretch>
            <a:fillRect/>
          </a:stretch>
        </p:blipFill>
        <p:spPr>
          <a:xfrm>
            <a:off x="4717809" y="5295096"/>
            <a:ext cx="2620317" cy="1473930"/>
          </a:xfrm>
          <a:prstGeom prst="rect">
            <a:avLst/>
          </a:prstGeom>
          <a:noFill/>
          <a:ln>
            <a:noFill/>
          </a:ln>
        </p:spPr>
      </p:pic>
      <p:pic>
        <p:nvPicPr>
          <p:cNvPr id="317" name="Google Shape;317;g3f56ab4e49d_0_125" title="cam4 2.mp4">
            <a:hlinkClick r:id="rId7"/>
          </p:cNvPr>
          <p:cNvPicPr preferRelativeResize="0"/>
          <p:nvPr/>
        </p:nvPicPr>
        <p:blipFill>
          <a:blip r:embed="rId8">
            <a:alphaModFix/>
          </a:blip>
          <a:stretch>
            <a:fillRect/>
          </a:stretch>
        </p:blipFill>
        <p:spPr>
          <a:xfrm>
            <a:off x="8330049" y="5295090"/>
            <a:ext cx="2620317" cy="1473932"/>
          </a:xfrm>
          <a:prstGeom prst="rect">
            <a:avLst/>
          </a:prstGeom>
          <a:noFill/>
          <a:ln>
            <a:noFill/>
          </a:ln>
        </p:spPr>
      </p:pic>
      <p:sp>
        <p:nvSpPr>
          <p:cNvPr id="318" name="Google Shape;318;g3f56ab4e49d_0_125"/>
          <p:cNvSpPr/>
          <p:nvPr/>
        </p:nvSpPr>
        <p:spPr>
          <a:xfrm>
            <a:off x="5681079" y="1448601"/>
            <a:ext cx="5506800" cy="498300"/>
          </a:xfrm>
          <a:prstGeom prst="rect">
            <a:avLst/>
          </a:prstGeom>
          <a:noFill/>
          <a:ln>
            <a:noFill/>
          </a:ln>
        </p:spPr>
        <p:txBody>
          <a:bodyPr spcFirstLastPara="1" wrap="square" lIns="83000" tIns="41500" rIns="83000" bIns="41500" anchor="ctr" anchorCtr="0">
            <a:noAutofit/>
          </a:bodyPr>
          <a:lstStyle/>
          <a:p>
            <a:pPr marL="0" marR="0" lvl="0" indent="0" algn="l" rtl="0">
              <a:spcBef>
                <a:spcPts val="0"/>
              </a:spcBef>
              <a:spcAft>
                <a:spcPts val="0"/>
              </a:spcAft>
              <a:buClr>
                <a:srgbClr val="21295C"/>
              </a:buClr>
              <a:buSzPts val="2724"/>
              <a:buFont typeface="Cambria"/>
              <a:buNone/>
            </a:pPr>
            <a:r>
              <a:rPr lang="en" sz="2724" b="1">
                <a:solidFill>
                  <a:schemeClr val="dk1"/>
                </a:solidFill>
                <a:latin typeface="Times New Roman"/>
                <a:ea typeface="Times New Roman"/>
                <a:cs typeface="Times New Roman"/>
                <a:sym typeface="Times New Roman"/>
              </a:rPr>
              <a:t>Egocentric Data:</a:t>
            </a:r>
            <a:endParaRPr sz="2724" i="0" u="none" strike="noStrike" cap="none">
              <a:solidFill>
                <a:schemeClr val="dk1"/>
              </a:solidFill>
              <a:latin typeface="Times New Roman"/>
              <a:ea typeface="Times New Roman"/>
              <a:cs typeface="Times New Roman"/>
              <a:sym typeface="Times New Roman"/>
            </a:endParaRPr>
          </a:p>
        </p:txBody>
      </p:sp>
      <p:pic>
        <p:nvPicPr>
          <p:cNvPr id="319" name="Google Shape;319;g3f56ab4e49d_0_125" title="test_dual_aria.mp4">
            <a:hlinkClick r:id="rId9"/>
          </p:cNvPr>
          <p:cNvPicPr preferRelativeResize="0"/>
          <p:nvPr/>
        </p:nvPicPr>
        <p:blipFill>
          <a:blip r:embed="rId10">
            <a:alphaModFix/>
          </a:blip>
          <a:stretch>
            <a:fillRect/>
          </a:stretch>
        </p:blipFill>
        <p:spPr>
          <a:xfrm>
            <a:off x="8217630" y="2000978"/>
            <a:ext cx="2468474" cy="1851365"/>
          </a:xfrm>
          <a:prstGeom prst="rect">
            <a:avLst/>
          </a:prstGeom>
          <a:noFill/>
          <a:ln>
            <a:noFill/>
          </a:ln>
        </p:spPr>
      </p:pic>
      <p:pic>
        <p:nvPicPr>
          <p:cNvPr id="320" name="Google Shape;320;g3f56ab4e49d_0_125" title="aria_video.mp4">
            <a:hlinkClick r:id="rId11"/>
          </p:cNvPr>
          <p:cNvPicPr preferRelativeResize="0"/>
          <p:nvPr/>
        </p:nvPicPr>
        <p:blipFill>
          <a:blip r:embed="rId12">
            <a:alphaModFix/>
          </a:blip>
          <a:stretch>
            <a:fillRect/>
          </a:stretch>
        </p:blipFill>
        <p:spPr>
          <a:xfrm>
            <a:off x="4725072" y="2015902"/>
            <a:ext cx="2438650" cy="1828978"/>
          </a:xfrm>
          <a:prstGeom prst="rect">
            <a:avLst/>
          </a:prstGeom>
          <a:noFill/>
          <a:ln>
            <a:noFill/>
          </a:ln>
        </p:spPr>
      </p:pic>
      <p:sp>
        <p:nvSpPr>
          <p:cNvPr id="321" name="Google Shape;321;g3f56ab4e49d_0_125"/>
          <p:cNvSpPr/>
          <p:nvPr/>
        </p:nvSpPr>
        <p:spPr>
          <a:xfrm>
            <a:off x="1268622" y="1517759"/>
            <a:ext cx="4428600" cy="498300"/>
          </a:xfrm>
          <a:prstGeom prst="rect">
            <a:avLst/>
          </a:prstGeom>
          <a:noFill/>
          <a:ln>
            <a:noFill/>
          </a:ln>
        </p:spPr>
        <p:txBody>
          <a:bodyPr spcFirstLastPara="1" wrap="square" lIns="83000" tIns="41500" rIns="83000" bIns="41500" anchor="ctr" anchorCtr="0">
            <a:noAutofit/>
          </a:bodyPr>
          <a:lstStyle/>
          <a:p>
            <a:pPr marL="0" marR="0" lvl="0" indent="0" algn="l" rtl="0">
              <a:spcBef>
                <a:spcPts val="0"/>
              </a:spcBef>
              <a:spcAft>
                <a:spcPts val="0"/>
              </a:spcAft>
              <a:buClr>
                <a:srgbClr val="21295C"/>
              </a:buClr>
              <a:buSzPts val="2724"/>
              <a:buFont typeface="Cambria"/>
              <a:buNone/>
            </a:pPr>
            <a:r>
              <a:rPr lang="en" sz="2724" b="1">
                <a:solidFill>
                  <a:schemeClr val="dk1"/>
                </a:solidFill>
                <a:latin typeface="Times New Roman"/>
                <a:ea typeface="Times New Roman"/>
                <a:cs typeface="Times New Roman"/>
                <a:sym typeface="Times New Roman"/>
              </a:rPr>
              <a:t>Mudra Link Data:</a:t>
            </a:r>
            <a:endParaRPr sz="2724" i="0" u="none" strike="noStrike" cap="none">
              <a:solidFill>
                <a:schemeClr val="dk1"/>
              </a:solidFill>
              <a:latin typeface="Times New Roman"/>
              <a:ea typeface="Times New Roman"/>
              <a:cs typeface="Times New Roman"/>
              <a:sym typeface="Times New Roman"/>
            </a:endParaRPr>
          </a:p>
        </p:txBody>
      </p:sp>
      <p:pic>
        <p:nvPicPr>
          <p:cNvPr id="322" name="Google Shape;322;g3f56ab4e49d_0_125" title="mudra_live_visualizer.mp4">
            <a:hlinkClick r:id="rId13"/>
          </p:cNvPr>
          <p:cNvPicPr preferRelativeResize="0"/>
          <p:nvPr/>
        </p:nvPicPr>
        <p:blipFill>
          <a:blip r:embed="rId14">
            <a:alphaModFix/>
          </a:blip>
          <a:stretch>
            <a:fillRect/>
          </a:stretch>
        </p:blipFill>
        <p:spPr>
          <a:xfrm>
            <a:off x="1363044" y="2160108"/>
            <a:ext cx="2702720" cy="1081066"/>
          </a:xfrm>
          <a:prstGeom prst="rect">
            <a:avLst/>
          </a:prstGeom>
          <a:noFill/>
          <a:ln>
            <a:noFill/>
          </a:ln>
        </p:spPr>
      </p:pic>
      <p:sp>
        <p:nvSpPr>
          <p:cNvPr id="323" name="Google Shape;323;g3f56ab4e49d_0_125"/>
          <p:cNvSpPr/>
          <p:nvPr/>
        </p:nvSpPr>
        <p:spPr>
          <a:xfrm>
            <a:off x="1268624" y="3454542"/>
            <a:ext cx="3035100" cy="498300"/>
          </a:xfrm>
          <a:prstGeom prst="rect">
            <a:avLst/>
          </a:prstGeom>
          <a:noFill/>
          <a:ln>
            <a:noFill/>
          </a:ln>
        </p:spPr>
        <p:txBody>
          <a:bodyPr spcFirstLastPara="1" wrap="square" lIns="83000" tIns="41500" rIns="83000" bIns="41500" anchor="ctr" anchorCtr="0">
            <a:noAutofit/>
          </a:bodyPr>
          <a:lstStyle/>
          <a:p>
            <a:pPr marL="0" marR="0" lvl="0" indent="0" algn="l" rtl="0">
              <a:spcBef>
                <a:spcPts val="0"/>
              </a:spcBef>
              <a:spcAft>
                <a:spcPts val="0"/>
              </a:spcAft>
              <a:buClr>
                <a:srgbClr val="21295C"/>
              </a:buClr>
              <a:buSzPts val="2724"/>
              <a:buFont typeface="Cambria"/>
              <a:buNone/>
            </a:pPr>
            <a:r>
              <a:rPr lang="en" sz="2724" b="1">
                <a:solidFill>
                  <a:schemeClr val="dk1"/>
                </a:solidFill>
                <a:latin typeface="Times New Roman"/>
                <a:ea typeface="Times New Roman"/>
                <a:cs typeface="Times New Roman"/>
                <a:sym typeface="Times New Roman"/>
              </a:rPr>
              <a:t>Audio Transcript:</a:t>
            </a:r>
            <a:endParaRPr sz="2724" i="0" u="none" strike="noStrike" cap="none">
              <a:solidFill>
                <a:schemeClr val="dk1"/>
              </a:solidFill>
              <a:latin typeface="Times New Roman"/>
              <a:ea typeface="Times New Roman"/>
              <a:cs typeface="Times New Roman"/>
              <a:sym typeface="Times New Roman"/>
            </a:endParaRPr>
          </a:p>
        </p:txBody>
      </p:sp>
      <p:pic>
        <p:nvPicPr>
          <p:cNvPr id="324" name="Google Shape;324;g3f56ab4e49d_0_125" title="Screenshot 2026-07-13 at 9.22.47 AM.png"/>
          <p:cNvPicPr preferRelativeResize="0"/>
          <p:nvPr/>
        </p:nvPicPr>
        <p:blipFill>
          <a:blip r:embed="rId15">
            <a:alphaModFix/>
          </a:blip>
          <a:stretch>
            <a:fillRect/>
          </a:stretch>
        </p:blipFill>
        <p:spPr>
          <a:xfrm>
            <a:off x="2009707" y="3952696"/>
            <a:ext cx="1033823" cy="1006795"/>
          </a:xfrm>
          <a:prstGeom prst="rect">
            <a:avLst/>
          </a:prstGeom>
          <a:noFill/>
          <a:ln>
            <a:noFill/>
          </a:ln>
        </p:spPr>
      </p:pic>
      <p:sp>
        <p:nvSpPr>
          <p:cNvPr id="325" name="Google Shape;325;g3f56ab4e49d_0_125"/>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326" name="Google Shape;326;g3f56ab4e49d_0_125"/>
          <p:cNvPicPr preferRelativeResize="0"/>
          <p:nvPr/>
        </p:nvPicPr>
        <p:blipFill rotWithShape="1">
          <a:blip r:embed="rId16">
            <a:alphaModFix/>
          </a:blip>
          <a:srcRect/>
          <a:stretch/>
        </p:blipFill>
        <p:spPr>
          <a:xfrm>
            <a:off x="123033" y="44800"/>
            <a:ext cx="2080800" cy="672800"/>
          </a:xfrm>
          <a:prstGeom prst="rect">
            <a:avLst/>
          </a:prstGeom>
          <a:noFill/>
          <a:ln>
            <a:noFill/>
          </a:ln>
        </p:spPr>
      </p:pic>
      <p:sp>
        <p:nvSpPr>
          <p:cNvPr id="327" name="Google Shape;327;g3f56ab4e49d_0_125"/>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328" name="Google Shape;328;g3f56ab4e49d_0_125"/>
          <p:cNvSpPr txBox="1"/>
          <p:nvPr/>
        </p:nvSpPr>
        <p:spPr>
          <a:xfrm>
            <a:off x="9868002" y="133600"/>
            <a:ext cx="15549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sp>
        <p:nvSpPr>
          <p:cNvPr id="329" name="Google Shape;329;g3f56ab4e49d_0_125"/>
          <p:cNvSpPr txBox="1"/>
          <p:nvPr/>
        </p:nvSpPr>
        <p:spPr>
          <a:xfrm>
            <a:off x="2522550" y="766000"/>
            <a:ext cx="71529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67"/>
              <a:buFont typeface="Arial"/>
              <a:buNone/>
            </a:pPr>
            <a:r>
              <a:rPr lang="en" sz="3000" b="1">
                <a:latin typeface="Times"/>
                <a:ea typeface="Times"/>
                <a:cs typeface="Times"/>
                <a:sym typeface="Times"/>
              </a:rPr>
              <a:t>Peanut Butter and Jelly Sandwich Dataset</a:t>
            </a:r>
            <a:endParaRPr sz="3000" b="1" i="0" u="none" strike="noStrike" cap="none">
              <a:solidFill>
                <a:srgbClr val="000000"/>
              </a:solidFill>
              <a:latin typeface="Times"/>
              <a:ea typeface="Times"/>
              <a:cs typeface="Times"/>
              <a:sym typeface="Times"/>
            </a:endParaRPr>
          </a:p>
        </p:txBody>
      </p:sp>
      <p:pic>
        <p:nvPicPr>
          <p:cNvPr id="330" name="Google Shape;330;g3f56ab4e49d_0_125" title="image.png"/>
          <p:cNvPicPr preferRelativeResize="0"/>
          <p:nvPr/>
        </p:nvPicPr>
        <p:blipFill>
          <a:blip r:embed="rId17">
            <a:alphaModFix/>
          </a:blip>
          <a:stretch>
            <a:fillRect/>
          </a:stretch>
        </p:blipFill>
        <p:spPr>
          <a:xfrm>
            <a:off x="11367725" y="44749"/>
            <a:ext cx="707345" cy="672900"/>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14"/>
                                        </p:tgtEl>
                                        <p:attrNameLst>
                                          <p:attrName>style.visibility</p:attrName>
                                        </p:attrNameLst>
                                      </p:cBhvr>
                                      <p:to>
                                        <p:strVal val="visible"/>
                                      </p:to>
                                    </p:set>
                                    <p:animEffect transition="in" filter="fade">
                                      <p:cBhvr>
                                        <p:cTn id="7" dur="1000"/>
                                        <p:tgtEl>
                                          <p:spTgt spid="314"/>
                                        </p:tgtEl>
                                      </p:cBhvr>
                                    </p:animEffect>
                                  </p:childTnLst>
                                </p:cTn>
                              </p:par>
                              <p:par>
                                <p:cTn id="8" presetID="10" presetClass="entr" presetSubtype="0" fill="hold" nodeType="withEffect">
                                  <p:stCondLst>
                                    <p:cond delay="0"/>
                                  </p:stCondLst>
                                  <p:childTnLst>
                                    <p:set>
                                      <p:cBhvr>
                                        <p:cTn id="9" dur="1" fill="hold">
                                          <p:stCondLst>
                                            <p:cond delay="0"/>
                                          </p:stCondLst>
                                        </p:cTn>
                                        <p:tgtEl>
                                          <p:spTgt spid="316"/>
                                        </p:tgtEl>
                                        <p:attrNameLst>
                                          <p:attrName>style.visibility</p:attrName>
                                        </p:attrNameLst>
                                      </p:cBhvr>
                                      <p:to>
                                        <p:strVal val="visible"/>
                                      </p:to>
                                    </p:set>
                                    <p:animEffect transition="in" filter="fade">
                                      <p:cBhvr>
                                        <p:cTn id="10" dur="1000"/>
                                        <p:tgtEl>
                                          <p:spTgt spid="316"/>
                                        </p:tgtEl>
                                      </p:cBhvr>
                                    </p:animEffect>
                                  </p:childTnLst>
                                </p:cTn>
                              </p:par>
                              <p:par>
                                <p:cTn id="11" presetID="10" presetClass="entr" presetSubtype="0" fill="hold" nodeType="withEffect">
                                  <p:stCondLst>
                                    <p:cond delay="0"/>
                                  </p:stCondLst>
                                  <p:childTnLst>
                                    <p:set>
                                      <p:cBhvr>
                                        <p:cTn id="12" dur="1" fill="hold">
                                          <p:stCondLst>
                                            <p:cond delay="0"/>
                                          </p:stCondLst>
                                        </p:cTn>
                                        <p:tgtEl>
                                          <p:spTgt spid="317"/>
                                        </p:tgtEl>
                                        <p:attrNameLst>
                                          <p:attrName>style.visibility</p:attrName>
                                        </p:attrNameLst>
                                      </p:cBhvr>
                                      <p:to>
                                        <p:strVal val="visible"/>
                                      </p:to>
                                    </p:set>
                                    <p:animEffect transition="in" filter="fade">
                                      <p:cBhvr>
                                        <p:cTn id="13" dur="1000"/>
                                        <p:tgtEl>
                                          <p:spTgt spid="317"/>
                                        </p:tgtEl>
                                      </p:cBhvr>
                                    </p:animEffect>
                                  </p:childTnLst>
                                </p:cTn>
                              </p:par>
                              <p:par>
                                <p:cTn id="14" presetID="10" presetClass="entr" presetSubtype="0" fill="hold" nodeType="withEffect">
                                  <p:stCondLst>
                                    <p:cond delay="0"/>
                                  </p:stCondLst>
                                  <p:childTnLst>
                                    <p:set>
                                      <p:cBhvr>
                                        <p:cTn id="15" dur="1" fill="hold">
                                          <p:stCondLst>
                                            <p:cond delay="0"/>
                                          </p:stCondLst>
                                        </p:cTn>
                                        <p:tgtEl>
                                          <p:spTgt spid="314"/>
                                        </p:tgtEl>
                                        <p:attrNameLst>
                                          <p:attrName>style.visibility</p:attrName>
                                        </p:attrNameLst>
                                      </p:cBhvr>
                                      <p:to>
                                        <p:strVal val="visible"/>
                                      </p:to>
                                    </p:set>
                                    <p:animEffect transition="in" filter="fade">
                                      <p:cBhvr>
                                        <p:cTn id="16" dur="1000"/>
                                        <p:tgtEl>
                                          <p:spTgt spid="314"/>
                                        </p:tgtEl>
                                      </p:cBhvr>
                                    </p:animEffect>
                                  </p:childTnLst>
                                </p:cTn>
                              </p:par>
                              <p:par>
                                <p:cTn id="17" presetID="10" presetClass="entr" presetSubtype="0" fill="hold" nodeType="withEffect">
                                  <p:stCondLst>
                                    <p:cond delay="0"/>
                                  </p:stCondLst>
                                  <p:childTnLst>
                                    <p:set>
                                      <p:cBhvr>
                                        <p:cTn id="18" dur="1" fill="hold">
                                          <p:stCondLst>
                                            <p:cond delay="0"/>
                                          </p:stCondLst>
                                        </p:cTn>
                                        <p:tgtEl>
                                          <p:spTgt spid="319"/>
                                        </p:tgtEl>
                                        <p:attrNameLst>
                                          <p:attrName>style.visibility</p:attrName>
                                        </p:attrNameLst>
                                      </p:cBhvr>
                                      <p:to>
                                        <p:strVal val="visible"/>
                                      </p:to>
                                    </p:set>
                                    <p:animEffect transition="in" filter="fade">
                                      <p:cBhvr>
                                        <p:cTn id="19" dur="1000"/>
                                        <p:tgtEl>
                                          <p:spTgt spid="319"/>
                                        </p:tgtEl>
                                      </p:cBhvr>
                                    </p:animEffect>
                                  </p:childTnLst>
                                </p:cTn>
                              </p:par>
                              <p:par>
                                <p:cTn id="20" presetID="10" presetClass="entr" presetSubtype="0" fill="hold" nodeType="withEffect">
                                  <p:stCondLst>
                                    <p:cond delay="0"/>
                                  </p:stCondLst>
                                  <p:childTnLst>
                                    <p:set>
                                      <p:cBhvr>
                                        <p:cTn id="21" dur="1" fill="hold">
                                          <p:stCondLst>
                                            <p:cond delay="0"/>
                                          </p:stCondLst>
                                        </p:cTn>
                                        <p:tgtEl>
                                          <p:spTgt spid="320"/>
                                        </p:tgtEl>
                                        <p:attrNameLst>
                                          <p:attrName>style.visibility</p:attrName>
                                        </p:attrNameLst>
                                      </p:cBhvr>
                                      <p:to>
                                        <p:strVal val="visible"/>
                                      </p:to>
                                    </p:set>
                                    <p:animEffect transition="in" filter="fade">
                                      <p:cBhvr>
                                        <p:cTn id="22" dur="1000"/>
                                        <p:tgtEl>
                                          <p:spTgt spid="320"/>
                                        </p:tgtEl>
                                      </p:cBhvr>
                                    </p:animEffect>
                                  </p:childTnLst>
                                </p:cTn>
                              </p:par>
                              <p:par>
                                <p:cTn id="23" presetID="10" presetClass="entr" presetSubtype="0" fill="hold" nodeType="withEffect">
                                  <p:stCondLst>
                                    <p:cond delay="0"/>
                                  </p:stCondLst>
                                  <p:childTnLst>
                                    <p:set>
                                      <p:cBhvr>
                                        <p:cTn id="24" dur="1" fill="hold">
                                          <p:stCondLst>
                                            <p:cond delay="0"/>
                                          </p:stCondLst>
                                        </p:cTn>
                                        <p:tgtEl>
                                          <p:spTgt spid="320"/>
                                        </p:tgtEl>
                                        <p:attrNameLst>
                                          <p:attrName>style.visibility</p:attrName>
                                        </p:attrNameLst>
                                      </p:cBhvr>
                                      <p:to>
                                        <p:strVal val="visible"/>
                                      </p:to>
                                    </p:set>
                                    <p:animEffect transition="in" filter="fade">
                                      <p:cBhvr>
                                        <p:cTn id="25" dur="1000"/>
                                        <p:tgtEl>
                                          <p:spTgt spid="320"/>
                                        </p:tgtEl>
                                      </p:cBhvr>
                                    </p:animEffect>
                                  </p:childTnLst>
                                </p:cTn>
                              </p:par>
                              <p:par>
                                <p:cTn id="26" presetID="10" presetClass="entr" presetSubtype="0" fill="hold" nodeType="withEffect">
                                  <p:stCondLst>
                                    <p:cond delay="0"/>
                                  </p:stCondLst>
                                  <p:childTnLst>
                                    <p:set>
                                      <p:cBhvr>
                                        <p:cTn id="27" dur="1" fill="hold">
                                          <p:stCondLst>
                                            <p:cond delay="0"/>
                                          </p:stCondLst>
                                        </p:cTn>
                                        <p:tgtEl>
                                          <p:spTgt spid="322"/>
                                        </p:tgtEl>
                                        <p:attrNameLst>
                                          <p:attrName>style.visibility</p:attrName>
                                        </p:attrNameLst>
                                      </p:cBhvr>
                                      <p:to>
                                        <p:strVal val="visible"/>
                                      </p:to>
                                    </p:set>
                                    <p:animEffect transition="in" filter="fade">
                                      <p:cBhvr>
                                        <p:cTn id="28" dur="1000"/>
                                        <p:tgtEl>
                                          <p:spTgt spid="322"/>
                                        </p:tgtEl>
                                      </p:cBhvr>
                                    </p:animEffect>
                                  </p:childTnLst>
                                </p:cTn>
                              </p:par>
                              <p:par>
                                <p:cTn id="29" presetID="10" presetClass="entr" presetSubtype="0" fill="hold" nodeType="withEffect">
                                  <p:stCondLst>
                                    <p:cond delay="0"/>
                                  </p:stCondLst>
                                  <p:childTnLst>
                                    <p:set>
                                      <p:cBhvr>
                                        <p:cTn id="30" dur="1" fill="hold">
                                          <p:stCondLst>
                                            <p:cond delay="0"/>
                                          </p:stCondLst>
                                        </p:cTn>
                                        <p:tgtEl>
                                          <p:spTgt spid="322"/>
                                        </p:tgtEl>
                                        <p:attrNameLst>
                                          <p:attrName>style.visibility</p:attrName>
                                        </p:attrNameLst>
                                      </p:cBhvr>
                                      <p:to>
                                        <p:strVal val="visible"/>
                                      </p:to>
                                    </p:set>
                                    <p:animEffect transition="in" filter="fade">
                                      <p:cBhvr>
                                        <p:cTn id="31" dur="1000"/>
                                        <p:tgtEl>
                                          <p:spTgt spid="322"/>
                                        </p:tgtEl>
                                      </p:cBhvr>
                                    </p:animEffect>
                                  </p:childTnLst>
                                </p:cTn>
                              </p:par>
                              <p:par>
                                <p:cTn id="32" presetID="10" presetClass="entr" presetSubtype="0" fill="hold" nodeType="withEffect">
                                  <p:stCondLst>
                                    <p:cond delay="0"/>
                                  </p:stCondLst>
                                  <p:childTnLst>
                                    <p:set>
                                      <p:cBhvr>
                                        <p:cTn id="33" dur="1" fill="hold">
                                          <p:stCondLst>
                                            <p:cond delay="0"/>
                                          </p:stCondLst>
                                        </p:cTn>
                                        <p:tgtEl>
                                          <p:spTgt spid="320"/>
                                        </p:tgtEl>
                                        <p:attrNameLst>
                                          <p:attrName>style.visibility</p:attrName>
                                        </p:attrNameLst>
                                      </p:cBhvr>
                                      <p:to>
                                        <p:strVal val="visible"/>
                                      </p:to>
                                    </p:set>
                                    <p:animEffect transition="in" filter="fade">
                                      <p:cBhvr>
                                        <p:cTn id="34" dur="1000"/>
                                        <p:tgtEl>
                                          <p:spTgt spid="320"/>
                                        </p:tgtEl>
                                      </p:cBhvr>
                                    </p:animEffect>
                                  </p:childTnLst>
                                </p:cTn>
                              </p:par>
                              <p:par>
                                <p:cTn id="35" presetID="10" presetClass="entr" presetSubtype="0" fill="hold" nodeType="withEffect">
                                  <p:stCondLst>
                                    <p:cond delay="0"/>
                                  </p:stCondLst>
                                  <p:childTnLst>
                                    <p:set>
                                      <p:cBhvr>
                                        <p:cTn id="36" dur="1" fill="hold">
                                          <p:stCondLst>
                                            <p:cond delay="0"/>
                                          </p:stCondLst>
                                        </p:cTn>
                                        <p:tgtEl>
                                          <p:spTgt spid="319"/>
                                        </p:tgtEl>
                                        <p:attrNameLst>
                                          <p:attrName>style.visibility</p:attrName>
                                        </p:attrNameLst>
                                      </p:cBhvr>
                                      <p:to>
                                        <p:strVal val="visible"/>
                                      </p:to>
                                    </p:set>
                                    <p:animEffect transition="in" filter="fade">
                                      <p:cBhvr>
                                        <p:cTn id="37" dur="1000"/>
                                        <p:tgtEl>
                                          <p:spTgt spid="319"/>
                                        </p:tgtEl>
                                      </p:cBhvr>
                                    </p:animEffect>
                                  </p:childTnLst>
                                </p:cTn>
                              </p:par>
                              <p:par>
                                <p:cTn id="38" presetID="10" presetClass="entr" presetSubtype="0" fill="hold" nodeType="withEffect">
                                  <p:stCondLst>
                                    <p:cond delay="0"/>
                                  </p:stCondLst>
                                  <p:childTnLst>
                                    <p:set>
                                      <p:cBhvr>
                                        <p:cTn id="39" dur="1" fill="hold">
                                          <p:stCondLst>
                                            <p:cond delay="0"/>
                                          </p:stCondLst>
                                        </p:cTn>
                                        <p:tgtEl>
                                          <p:spTgt spid="322"/>
                                        </p:tgtEl>
                                        <p:attrNameLst>
                                          <p:attrName>style.visibility</p:attrName>
                                        </p:attrNameLst>
                                      </p:cBhvr>
                                      <p:to>
                                        <p:strVal val="visible"/>
                                      </p:to>
                                    </p:set>
                                    <p:animEffect transition="in" filter="fade">
                                      <p:cBhvr>
                                        <p:cTn id="40" dur="1000"/>
                                        <p:tgtEl>
                                          <p:spTgt spid="3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334"/>
        <p:cNvGrpSpPr/>
        <p:nvPr/>
      </p:nvGrpSpPr>
      <p:grpSpPr>
        <a:xfrm>
          <a:off x="0" y="0"/>
          <a:ext cx="0" cy="0"/>
          <a:chOff x="0" y="0"/>
          <a:chExt cx="0" cy="0"/>
        </a:xfrm>
      </p:grpSpPr>
      <p:sp>
        <p:nvSpPr>
          <p:cNvPr id="335" name="Google Shape;335;g3f56ab4e49d_0_172"/>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336" name="Google Shape;336;g3f56ab4e49d_0_172"/>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337" name="Google Shape;337;g3f56ab4e49d_0_172"/>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338" name="Google Shape;338;g3f56ab4e49d_0_172"/>
          <p:cNvSpPr txBox="1"/>
          <p:nvPr/>
        </p:nvSpPr>
        <p:spPr>
          <a:xfrm>
            <a:off x="9928621" y="133500"/>
            <a:ext cx="12621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339" name="Google Shape;339;g3f56ab4e49d_0_172"/>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340" name="Google Shape;340;g3f56ab4e49d_0_172"/>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13</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341" name="Google Shape;341;g3f56ab4e49d_0_172"/>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342" name="Google Shape;342;g3f56ab4e49d_0_172"/>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Hotdog Dataset</a:t>
            </a:r>
            <a:endParaRPr sz="3000" b="0" i="0" u="none" strike="noStrike" cap="none">
              <a:solidFill>
                <a:srgbClr val="000000"/>
              </a:solidFill>
              <a:latin typeface="Times"/>
              <a:ea typeface="Times"/>
              <a:cs typeface="Times"/>
              <a:sym typeface="Times"/>
            </a:endParaRPr>
          </a:p>
        </p:txBody>
      </p:sp>
      <p:sp>
        <p:nvSpPr>
          <p:cNvPr id="343" name="Google Shape;343;g3f56ab4e49d_0_172"/>
          <p:cNvSpPr txBox="1"/>
          <p:nvPr/>
        </p:nvSpPr>
        <p:spPr>
          <a:xfrm>
            <a:off x="510600" y="5831050"/>
            <a:ext cx="2711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oboto"/>
              <a:ea typeface="Roboto"/>
              <a:cs typeface="Roboto"/>
              <a:sym typeface="Roboto"/>
            </a:endParaRPr>
          </a:p>
        </p:txBody>
      </p:sp>
      <p:sp>
        <p:nvSpPr>
          <p:cNvPr id="344" name="Google Shape;344;g3f56ab4e49d_0_172"/>
          <p:cNvSpPr txBox="1"/>
          <p:nvPr/>
        </p:nvSpPr>
        <p:spPr>
          <a:xfrm>
            <a:off x="2963675" y="3026025"/>
            <a:ext cx="2080800" cy="43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pic>
        <p:nvPicPr>
          <p:cNvPr id="345" name="Google Shape;345;g3f56ab4e49d_0_172"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pic>
        <p:nvPicPr>
          <p:cNvPr id="346" name="Google Shape;346;g3f56ab4e49d_0_172" title="hotdog_observer.mp4">
            <a:hlinkClick r:id="rId6"/>
          </p:cNvPr>
          <p:cNvPicPr preferRelativeResize="0"/>
          <p:nvPr/>
        </p:nvPicPr>
        <p:blipFill>
          <a:blip r:embed="rId7">
            <a:alphaModFix/>
          </a:blip>
          <a:stretch>
            <a:fillRect/>
          </a:stretch>
        </p:blipFill>
        <p:spPr>
          <a:xfrm>
            <a:off x="2888074" y="1429404"/>
            <a:ext cx="3190048" cy="2392550"/>
          </a:xfrm>
          <a:prstGeom prst="rect">
            <a:avLst/>
          </a:prstGeom>
          <a:noFill/>
          <a:ln>
            <a:noFill/>
          </a:ln>
        </p:spPr>
      </p:pic>
      <p:pic>
        <p:nvPicPr>
          <p:cNvPr id="347" name="Google Shape;347;g3f56ab4e49d_0_172" title="hotdog_expert.mp4">
            <a:hlinkClick r:id="rId8"/>
          </p:cNvPr>
          <p:cNvPicPr preferRelativeResize="0"/>
          <p:nvPr/>
        </p:nvPicPr>
        <p:blipFill>
          <a:blip r:embed="rId9">
            <a:alphaModFix/>
          </a:blip>
          <a:stretch>
            <a:fillRect/>
          </a:stretch>
        </p:blipFill>
        <p:spPr>
          <a:xfrm>
            <a:off x="6426649" y="1429402"/>
            <a:ext cx="3190050" cy="2392538"/>
          </a:xfrm>
          <a:prstGeom prst="rect">
            <a:avLst/>
          </a:prstGeom>
          <a:noFill/>
          <a:ln>
            <a:noFill/>
          </a:ln>
        </p:spPr>
      </p:pic>
      <p:pic>
        <p:nvPicPr>
          <p:cNvPr id="348" name="Google Shape;348;g3f56ab4e49d_0_172" title="hotdog_cam4 1.mp4">
            <a:hlinkClick r:id="rId10"/>
          </p:cNvPr>
          <p:cNvPicPr preferRelativeResize="0"/>
          <p:nvPr/>
        </p:nvPicPr>
        <p:blipFill>
          <a:blip r:embed="rId11">
            <a:alphaModFix/>
          </a:blip>
          <a:stretch>
            <a:fillRect/>
          </a:stretch>
        </p:blipFill>
        <p:spPr>
          <a:xfrm>
            <a:off x="271425" y="3901873"/>
            <a:ext cx="3733712" cy="2100226"/>
          </a:xfrm>
          <a:prstGeom prst="rect">
            <a:avLst/>
          </a:prstGeom>
          <a:noFill/>
          <a:ln>
            <a:noFill/>
          </a:ln>
        </p:spPr>
      </p:pic>
      <p:pic>
        <p:nvPicPr>
          <p:cNvPr id="349" name="Google Shape;349;g3f56ab4e49d_0_172" title="hotdog_cam6.mp4">
            <a:hlinkClick r:id="rId12"/>
          </p:cNvPr>
          <p:cNvPicPr preferRelativeResize="0"/>
          <p:nvPr/>
        </p:nvPicPr>
        <p:blipFill>
          <a:blip r:embed="rId13">
            <a:alphaModFix/>
          </a:blip>
          <a:stretch>
            <a:fillRect/>
          </a:stretch>
        </p:blipFill>
        <p:spPr>
          <a:xfrm>
            <a:off x="4135425" y="3901877"/>
            <a:ext cx="3733699" cy="2100209"/>
          </a:xfrm>
          <a:prstGeom prst="rect">
            <a:avLst/>
          </a:prstGeom>
          <a:noFill/>
          <a:ln>
            <a:noFill/>
          </a:ln>
        </p:spPr>
      </p:pic>
      <p:pic>
        <p:nvPicPr>
          <p:cNvPr id="350" name="Google Shape;350;g3f56ab4e49d_0_172" title="hotdog_cam8.mp4">
            <a:hlinkClick r:id="rId14"/>
          </p:cNvPr>
          <p:cNvPicPr preferRelativeResize="0"/>
          <p:nvPr/>
        </p:nvPicPr>
        <p:blipFill>
          <a:blip r:embed="rId15">
            <a:alphaModFix/>
          </a:blip>
          <a:stretch>
            <a:fillRect/>
          </a:stretch>
        </p:blipFill>
        <p:spPr>
          <a:xfrm>
            <a:off x="7999425" y="3901875"/>
            <a:ext cx="3733667" cy="21002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1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46"/>
                                        </p:tgtEl>
                                        <p:attrNameLst>
                                          <p:attrName>style.visibility</p:attrName>
                                        </p:attrNameLst>
                                      </p:cBhvr>
                                      <p:to>
                                        <p:strVal val="visible"/>
                                      </p:to>
                                    </p:set>
                                    <p:animEffect transition="in" filter="fade">
                                      <p:cBhvr>
                                        <p:cTn id="7" dur="1000"/>
                                        <p:tgtEl>
                                          <p:spTgt spid="346"/>
                                        </p:tgtEl>
                                      </p:cBhvr>
                                    </p:animEffect>
                                  </p:childTnLst>
                                </p:cTn>
                              </p:par>
                              <p:par>
                                <p:cTn id="8" presetID="10" presetClass="entr" presetSubtype="0" fill="hold" nodeType="withEffect">
                                  <p:stCondLst>
                                    <p:cond delay="0"/>
                                  </p:stCondLst>
                                  <p:childTnLst>
                                    <p:set>
                                      <p:cBhvr>
                                        <p:cTn id="9" dur="1" fill="hold">
                                          <p:stCondLst>
                                            <p:cond delay="0"/>
                                          </p:stCondLst>
                                        </p:cTn>
                                        <p:tgtEl>
                                          <p:spTgt spid="347"/>
                                        </p:tgtEl>
                                        <p:attrNameLst>
                                          <p:attrName>style.visibility</p:attrName>
                                        </p:attrNameLst>
                                      </p:cBhvr>
                                      <p:to>
                                        <p:strVal val="visible"/>
                                      </p:to>
                                    </p:set>
                                    <p:animEffect transition="in" filter="fade">
                                      <p:cBhvr>
                                        <p:cTn id="10" dur="1000"/>
                                        <p:tgtEl>
                                          <p:spTgt spid="347"/>
                                        </p:tgtEl>
                                      </p:cBhvr>
                                    </p:animEffect>
                                  </p:childTnLst>
                                </p:cTn>
                              </p:par>
                              <p:par>
                                <p:cTn id="11" presetID="10" presetClass="entr" presetSubtype="0" fill="hold" nodeType="withEffect">
                                  <p:stCondLst>
                                    <p:cond delay="0"/>
                                  </p:stCondLst>
                                  <p:childTnLst>
                                    <p:set>
                                      <p:cBhvr>
                                        <p:cTn id="12" dur="1" fill="hold">
                                          <p:stCondLst>
                                            <p:cond delay="0"/>
                                          </p:stCondLst>
                                        </p:cTn>
                                        <p:tgtEl>
                                          <p:spTgt spid="348"/>
                                        </p:tgtEl>
                                        <p:attrNameLst>
                                          <p:attrName>style.visibility</p:attrName>
                                        </p:attrNameLst>
                                      </p:cBhvr>
                                      <p:to>
                                        <p:strVal val="visible"/>
                                      </p:to>
                                    </p:set>
                                    <p:animEffect transition="in" filter="fade">
                                      <p:cBhvr>
                                        <p:cTn id="13" dur="1000"/>
                                        <p:tgtEl>
                                          <p:spTgt spid="348"/>
                                        </p:tgtEl>
                                      </p:cBhvr>
                                    </p:animEffect>
                                  </p:childTnLst>
                                </p:cTn>
                              </p:par>
                              <p:par>
                                <p:cTn id="14" presetID="10" presetClass="entr" presetSubtype="0" fill="hold" nodeType="withEffect">
                                  <p:stCondLst>
                                    <p:cond delay="0"/>
                                  </p:stCondLst>
                                  <p:childTnLst>
                                    <p:set>
                                      <p:cBhvr>
                                        <p:cTn id="15" dur="1" fill="hold">
                                          <p:stCondLst>
                                            <p:cond delay="0"/>
                                          </p:stCondLst>
                                        </p:cTn>
                                        <p:tgtEl>
                                          <p:spTgt spid="349"/>
                                        </p:tgtEl>
                                        <p:attrNameLst>
                                          <p:attrName>style.visibility</p:attrName>
                                        </p:attrNameLst>
                                      </p:cBhvr>
                                      <p:to>
                                        <p:strVal val="visible"/>
                                      </p:to>
                                    </p:set>
                                    <p:animEffect transition="in" filter="fade">
                                      <p:cBhvr>
                                        <p:cTn id="16" dur="1000"/>
                                        <p:tgtEl>
                                          <p:spTgt spid="349"/>
                                        </p:tgtEl>
                                      </p:cBhvr>
                                    </p:animEffect>
                                  </p:childTnLst>
                                </p:cTn>
                              </p:par>
                              <p:par>
                                <p:cTn id="17" presetID="10" presetClass="entr" presetSubtype="0" fill="hold" nodeType="withEffect">
                                  <p:stCondLst>
                                    <p:cond delay="0"/>
                                  </p:stCondLst>
                                  <p:childTnLst>
                                    <p:set>
                                      <p:cBhvr>
                                        <p:cTn id="18" dur="1" fill="hold">
                                          <p:stCondLst>
                                            <p:cond delay="0"/>
                                          </p:stCondLst>
                                        </p:cTn>
                                        <p:tgtEl>
                                          <p:spTgt spid="350"/>
                                        </p:tgtEl>
                                        <p:attrNameLst>
                                          <p:attrName>style.visibility</p:attrName>
                                        </p:attrNameLst>
                                      </p:cBhvr>
                                      <p:to>
                                        <p:strVal val="visible"/>
                                      </p:to>
                                    </p:set>
                                    <p:animEffect transition="in" filter="fade">
                                      <p:cBhvr>
                                        <p:cTn id="19" dur="1000"/>
                                        <p:tgtEl>
                                          <p:spTgt spid="350"/>
                                        </p:tgtEl>
                                      </p:cBhvr>
                                    </p:animEffect>
                                  </p:childTnLst>
                                </p:cTn>
                              </p:par>
                              <p:par>
                                <p:cTn id="20" presetID="10" presetClass="entr" presetSubtype="0" fill="hold" nodeType="withEffect">
                                  <p:stCondLst>
                                    <p:cond delay="0"/>
                                  </p:stCondLst>
                                  <p:childTnLst>
                                    <p:set>
                                      <p:cBhvr>
                                        <p:cTn id="21" dur="1" fill="hold">
                                          <p:stCondLst>
                                            <p:cond delay="0"/>
                                          </p:stCondLst>
                                        </p:cTn>
                                        <p:tgtEl>
                                          <p:spTgt spid="346"/>
                                        </p:tgtEl>
                                        <p:attrNameLst>
                                          <p:attrName>style.visibility</p:attrName>
                                        </p:attrNameLst>
                                      </p:cBhvr>
                                      <p:to>
                                        <p:strVal val="visible"/>
                                      </p:to>
                                    </p:set>
                                    <p:animEffect transition="in" filter="fade">
                                      <p:cBhvr>
                                        <p:cTn id="22" dur="1000"/>
                                        <p:tgtEl>
                                          <p:spTgt spid="346"/>
                                        </p:tgtEl>
                                      </p:cBhvr>
                                    </p:animEffect>
                                  </p:childTnLst>
                                </p:cTn>
                              </p:par>
                              <p:par>
                                <p:cTn id="23" presetID="10" presetClass="entr" presetSubtype="0" fill="hold" nodeType="withEffect">
                                  <p:stCondLst>
                                    <p:cond delay="0"/>
                                  </p:stCondLst>
                                  <p:childTnLst>
                                    <p:set>
                                      <p:cBhvr>
                                        <p:cTn id="24" dur="1" fill="hold">
                                          <p:stCondLst>
                                            <p:cond delay="0"/>
                                          </p:stCondLst>
                                        </p:cTn>
                                        <p:tgtEl>
                                          <p:spTgt spid="347"/>
                                        </p:tgtEl>
                                        <p:attrNameLst>
                                          <p:attrName>style.visibility</p:attrName>
                                        </p:attrNameLst>
                                      </p:cBhvr>
                                      <p:to>
                                        <p:strVal val="visible"/>
                                      </p:to>
                                    </p:set>
                                    <p:animEffect transition="in" filter="fade">
                                      <p:cBhvr>
                                        <p:cTn id="25" dur="1000"/>
                                        <p:tgtEl>
                                          <p:spTgt spid="347"/>
                                        </p:tgtEl>
                                      </p:cBhvr>
                                    </p:animEffect>
                                  </p:childTnLst>
                                </p:cTn>
                              </p:par>
                              <p:par>
                                <p:cTn id="26" presetID="10" presetClass="entr" presetSubtype="0" fill="hold" nodeType="withEffect">
                                  <p:stCondLst>
                                    <p:cond delay="0"/>
                                  </p:stCondLst>
                                  <p:childTnLst>
                                    <p:set>
                                      <p:cBhvr>
                                        <p:cTn id="27" dur="1" fill="hold">
                                          <p:stCondLst>
                                            <p:cond delay="0"/>
                                          </p:stCondLst>
                                        </p:cTn>
                                        <p:tgtEl>
                                          <p:spTgt spid="348"/>
                                        </p:tgtEl>
                                        <p:attrNameLst>
                                          <p:attrName>style.visibility</p:attrName>
                                        </p:attrNameLst>
                                      </p:cBhvr>
                                      <p:to>
                                        <p:strVal val="visible"/>
                                      </p:to>
                                    </p:set>
                                    <p:animEffect transition="in" filter="fade">
                                      <p:cBhvr>
                                        <p:cTn id="28" dur="1000"/>
                                        <p:tgtEl>
                                          <p:spTgt spid="348"/>
                                        </p:tgtEl>
                                      </p:cBhvr>
                                    </p:animEffect>
                                  </p:childTnLst>
                                </p:cTn>
                              </p:par>
                              <p:par>
                                <p:cTn id="29" presetID="10" presetClass="entr" presetSubtype="0" fill="hold" nodeType="withEffect">
                                  <p:stCondLst>
                                    <p:cond delay="0"/>
                                  </p:stCondLst>
                                  <p:childTnLst>
                                    <p:set>
                                      <p:cBhvr>
                                        <p:cTn id="30" dur="1" fill="hold">
                                          <p:stCondLst>
                                            <p:cond delay="0"/>
                                          </p:stCondLst>
                                        </p:cTn>
                                        <p:tgtEl>
                                          <p:spTgt spid="349"/>
                                        </p:tgtEl>
                                        <p:attrNameLst>
                                          <p:attrName>style.visibility</p:attrName>
                                        </p:attrNameLst>
                                      </p:cBhvr>
                                      <p:to>
                                        <p:strVal val="visible"/>
                                      </p:to>
                                    </p:set>
                                    <p:animEffect transition="in" filter="fade">
                                      <p:cBhvr>
                                        <p:cTn id="31" dur="1000"/>
                                        <p:tgtEl>
                                          <p:spTgt spid="349"/>
                                        </p:tgtEl>
                                      </p:cBhvr>
                                    </p:animEffect>
                                  </p:childTnLst>
                                </p:cTn>
                              </p:par>
                              <p:par>
                                <p:cTn id="32" presetID="10" presetClass="entr" presetSubtype="0" fill="hold" nodeType="withEffect">
                                  <p:stCondLst>
                                    <p:cond delay="0"/>
                                  </p:stCondLst>
                                  <p:childTnLst>
                                    <p:set>
                                      <p:cBhvr>
                                        <p:cTn id="33" dur="1" fill="hold">
                                          <p:stCondLst>
                                            <p:cond delay="0"/>
                                          </p:stCondLst>
                                        </p:cTn>
                                        <p:tgtEl>
                                          <p:spTgt spid="350"/>
                                        </p:tgtEl>
                                        <p:attrNameLst>
                                          <p:attrName>style.visibility</p:attrName>
                                        </p:attrNameLst>
                                      </p:cBhvr>
                                      <p:to>
                                        <p:strVal val="visible"/>
                                      </p:to>
                                    </p:set>
                                    <p:animEffect transition="in" filter="fade">
                                      <p:cBhvr>
                                        <p:cTn id="34" dur="1000"/>
                                        <p:tgtEl>
                                          <p:spTgt spid="350"/>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nodeType="clickEffect">
                                  <p:stCondLst>
                                    <p:cond delay="0"/>
                                  </p:stCondLst>
                                  <p:childTnLst>
                                    <p:set>
                                      <p:cBhvr>
                                        <p:cTn id="38" dur="1" fill="hold">
                                          <p:stCondLst>
                                            <p:cond delay="0"/>
                                          </p:stCondLst>
                                        </p:cTn>
                                        <p:tgtEl>
                                          <p:spTgt spid="346"/>
                                        </p:tgtEl>
                                        <p:attrNameLst>
                                          <p:attrName>style.visibility</p:attrName>
                                        </p:attrNameLst>
                                      </p:cBhvr>
                                      <p:to>
                                        <p:strVal val="visible"/>
                                      </p:to>
                                    </p:set>
                                    <p:animEffect transition="in" filter="fade">
                                      <p:cBhvr>
                                        <p:cTn id="39" dur="1000"/>
                                        <p:tgtEl>
                                          <p:spTgt spid="3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54"/>
        <p:cNvGrpSpPr/>
        <p:nvPr/>
      </p:nvGrpSpPr>
      <p:grpSpPr>
        <a:xfrm>
          <a:off x="0" y="0"/>
          <a:ext cx="0" cy="0"/>
          <a:chOff x="0" y="0"/>
          <a:chExt cx="0" cy="0"/>
        </a:xfrm>
      </p:grpSpPr>
      <p:sp>
        <p:nvSpPr>
          <p:cNvPr id="355" name="Google Shape;355;g3f56ab4e49d_0_57"/>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356" name="Google Shape;356;g3f56ab4e49d_0_57"/>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357" name="Google Shape;357;g3f56ab4e49d_0_57"/>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358" name="Google Shape;358;g3f56ab4e49d_0_57"/>
          <p:cNvSpPr txBox="1"/>
          <p:nvPr/>
        </p:nvSpPr>
        <p:spPr>
          <a:xfrm>
            <a:off x="9906996" y="108700"/>
            <a:ext cx="12708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359" name="Google Shape;359;g3f56ab4e49d_0_57"/>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360" name="Google Shape;360;g3f56ab4e49d_0_57"/>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15</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361" name="Google Shape;361;g3f56ab4e49d_0_57"/>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362" name="Google Shape;362;g3f56ab4e49d_0_57"/>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Ikea Chair Dataset</a:t>
            </a:r>
            <a:endParaRPr sz="3000" b="0" i="0" u="none" strike="noStrike" cap="none">
              <a:solidFill>
                <a:srgbClr val="000000"/>
              </a:solidFill>
              <a:latin typeface="Times"/>
              <a:ea typeface="Times"/>
              <a:cs typeface="Times"/>
              <a:sym typeface="Times"/>
            </a:endParaRPr>
          </a:p>
        </p:txBody>
      </p:sp>
      <p:pic>
        <p:nvPicPr>
          <p:cNvPr id="363" name="Google Shape;363;g3f56ab4e49d_0_57"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pic>
        <p:nvPicPr>
          <p:cNvPr id="364" name="Google Shape;364;g3f56ab4e49d_0_57" title="2026-07-20_10-50-29_3x_speed.mp4">
            <a:hlinkClick r:id="rId6"/>
          </p:cNvPr>
          <p:cNvPicPr preferRelativeResize="0"/>
          <p:nvPr/>
        </p:nvPicPr>
        <p:blipFill>
          <a:blip r:embed="rId7">
            <a:alphaModFix/>
          </a:blip>
          <a:stretch>
            <a:fillRect/>
          </a:stretch>
        </p:blipFill>
        <p:spPr>
          <a:xfrm>
            <a:off x="2667300" y="1392652"/>
            <a:ext cx="6615457" cy="49616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p14:dur="1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68"/>
        <p:cNvGrpSpPr/>
        <p:nvPr/>
      </p:nvGrpSpPr>
      <p:grpSpPr>
        <a:xfrm>
          <a:off x="0" y="0"/>
          <a:ext cx="0" cy="0"/>
          <a:chOff x="0" y="0"/>
          <a:chExt cx="0" cy="0"/>
        </a:xfrm>
      </p:grpSpPr>
      <p:sp>
        <p:nvSpPr>
          <p:cNvPr id="369" name="Google Shape;369;g3f5a6bbbfd1_0_19"/>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370" name="Google Shape;370;g3f5a6bbbfd1_0_19"/>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371" name="Google Shape;371;g3f5a6bbbfd1_0_19"/>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372" name="Google Shape;372;g3f5a6bbbfd1_0_19"/>
          <p:cNvSpPr txBox="1"/>
          <p:nvPr/>
        </p:nvSpPr>
        <p:spPr>
          <a:xfrm>
            <a:off x="9928621" y="133500"/>
            <a:ext cx="13476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373" name="Google Shape;373;g3f5a6bbbfd1_0_19"/>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374" name="Google Shape;374;g3f5a6bbbfd1_0_19"/>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17</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375" name="Google Shape;375;g3f5a6bbbfd1_0_19"/>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376" name="Google Shape;376;g3f5a6bbbfd1_0_19"/>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Preface for Demo</a:t>
            </a:r>
            <a:endParaRPr sz="3000" b="0" i="0" u="none" strike="noStrike" cap="none">
              <a:solidFill>
                <a:srgbClr val="000000"/>
              </a:solidFill>
              <a:latin typeface="Times"/>
              <a:ea typeface="Times"/>
              <a:cs typeface="Times"/>
              <a:sym typeface="Times"/>
            </a:endParaRPr>
          </a:p>
        </p:txBody>
      </p:sp>
      <p:sp>
        <p:nvSpPr>
          <p:cNvPr id="377" name="Google Shape;377;g3f5a6bbbfd1_0_19"/>
          <p:cNvSpPr txBox="1"/>
          <p:nvPr/>
        </p:nvSpPr>
        <p:spPr>
          <a:xfrm>
            <a:off x="510600" y="5831050"/>
            <a:ext cx="2711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oboto"/>
              <a:ea typeface="Roboto"/>
              <a:cs typeface="Roboto"/>
              <a:sym typeface="Roboto"/>
            </a:endParaRPr>
          </a:p>
        </p:txBody>
      </p:sp>
      <p:sp>
        <p:nvSpPr>
          <p:cNvPr id="378" name="Google Shape;378;g3f5a6bbbfd1_0_19"/>
          <p:cNvSpPr txBox="1"/>
          <p:nvPr/>
        </p:nvSpPr>
        <p:spPr>
          <a:xfrm>
            <a:off x="2963675" y="3026025"/>
            <a:ext cx="2080800" cy="43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pic>
        <p:nvPicPr>
          <p:cNvPr id="379" name="Google Shape;379;g3f5a6bbbfd1_0_19"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380" name="Google Shape;380;g3f5a6bbbfd1_0_19"/>
          <p:cNvSpPr txBox="1"/>
          <p:nvPr/>
        </p:nvSpPr>
        <p:spPr>
          <a:xfrm>
            <a:off x="747900" y="1905000"/>
            <a:ext cx="5390400" cy="41496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Times New Roman"/>
              <a:buChar char="●"/>
            </a:pPr>
            <a:r>
              <a:rPr lang="en" sz="2800" b="1">
                <a:solidFill>
                  <a:schemeClr val="dk1"/>
                </a:solidFill>
                <a:latin typeface="Times New Roman"/>
                <a:ea typeface="Times New Roman"/>
                <a:cs typeface="Times New Roman"/>
                <a:sym typeface="Times New Roman"/>
              </a:rPr>
              <a:t>Goal</a:t>
            </a:r>
            <a:r>
              <a:rPr lang="en" sz="2800">
                <a:solidFill>
                  <a:schemeClr val="dk1"/>
                </a:solidFill>
                <a:latin typeface="Times New Roman"/>
                <a:ea typeface="Times New Roman"/>
                <a:cs typeface="Times New Roman"/>
                <a:sym typeface="Times New Roman"/>
              </a:rPr>
              <a:t>: create an assistant to help with surgical procedure</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Can identify missing steps</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Can guide user into next steps</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Use existing LLM and fine-tune it for our purpose</a:t>
            </a:r>
            <a:endParaRPr sz="2800">
              <a:solidFill>
                <a:schemeClr val="dk1"/>
              </a:solidFill>
              <a:latin typeface="Times New Roman"/>
              <a:ea typeface="Times New Roman"/>
              <a:cs typeface="Times New Roman"/>
              <a:sym typeface="Times New Roman"/>
            </a:endParaRPr>
          </a:p>
        </p:txBody>
      </p:sp>
      <p:pic>
        <p:nvPicPr>
          <p:cNvPr id="381" name="Google Shape;381;g3f5a6bbbfd1_0_19"/>
          <p:cNvPicPr preferRelativeResize="0"/>
          <p:nvPr/>
        </p:nvPicPr>
        <p:blipFill rotWithShape="1">
          <a:blip r:embed="rId6">
            <a:alphaModFix/>
          </a:blip>
          <a:srcRect b="7201"/>
          <a:stretch/>
        </p:blipFill>
        <p:spPr>
          <a:xfrm>
            <a:off x="6697525" y="2347375"/>
            <a:ext cx="4205525" cy="2801950"/>
          </a:xfrm>
          <a:prstGeom prst="rect">
            <a:avLst/>
          </a:prstGeom>
          <a:noFill/>
          <a:ln w="28575" cap="flat" cmpd="sng">
            <a:solidFill>
              <a:schemeClr val="dk2"/>
            </a:solidFill>
            <a:prstDash val="solid"/>
            <a:round/>
            <a:headEnd type="none" w="sm" len="sm"/>
            <a:tailEnd type="none" w="sm" len="sm"/>
          </a:ln>
        </p:spPr>
      </p:pic>
      <p:sp>
        <p:nvSpPr>
          <p:cNvPr id="382" name="Google Shape;382;g3f5a6bbbfd1_0_19"/>
          <p:cNvSpPr/>
          <p:nvPr/>
        </p:nvSpPr>
        <p:spPr>
          <a:xfrm>
            <a:off x="8392325" y="1440738"/>
            <a:ext cx="1952700" cy="895200"/>
          </a:xfrm>
          <a:prstGeom prst="wedgeRoundRectCallout">
            <a:avLst>
              <a:gd name="adj1" fmla="val -20833"/>
              <a:gd name="adj2" fmla="val 62500"/>
              <a:gd name="adj3" fmla="val 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b="1">
                <a:latin typeface="Times New Roman"/>
                <a:ea typeface="Times New Roman"/>
                <a:cs typeface="Times New Roman"/>
                <a:sym typeface="Times New Roman"/>
              </a:rPr>
              <a:t>Don’t forget to take out the gauze!</a:t>
            </a:r>
            <a:endParaRPr b="1">
              <a:latin typeface="Times New Roman"/>
              <a:ea typeface="Times New Roman"/>
              <a:cs typeface="Times New Roman"/>
              <a:sym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86"/>
        <p:cNvGrpSpPr/>
        <p:nvPr/>
      </p:nvGrpSpPr>
      <p:grpSpPr>
        <a:xfrm>
          <a:off x="0" y="0"/>
          <a:ext cx="0" cy="0"/>
          <a:chOff x="0" y="0"/>
          <a:chExt cx="0" cy="0"/>
        </a:xfrm>
      </p:grpSpPr>
      <p:sp>
        <p:nvSpPr>
          <p:cNvPr id="387" name="Google Shape;387;g3f5a6bbbfd1_0_3"/>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388" name="Google Shape;388;g3f5a6bbbfd1_0_3"/>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389" name="Google Shape;389;g3f5a6bbbfd1_0_3"/>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390" name="Google Shape;390;g3f5a6bbbfd1_0_3"/>
          <p:cNvSpPr txBox="1"/>
          <p:nvPr/>
        </p:nvSpPr>
        <p:spPr>
          <a:xfrm>
            <a:off x="9928621" y="133500"/>
            <a:ext cx="13476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391" name="Google Shape;391;g3f5a6bbbfd1_0_3"/>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392" name="Google Shape;392;g3f5a6bbbfd1_0_3"/>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18</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393" name="Google Shape;393;g3f5a6bbbfd1_0_3"/>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394" name="Google Shape;394;g3f5a6bbbfd1_0_3"/>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Creating the AI</a:t>
            </a:r>
            <a:endParaRPr sz="3000" b="0" i="0" u="none" strike="noStrike" cap="none">
              <a:solidFill>
                <a:srgbClr val="000000"/>
              </a:solidFill>
              <a:latin typeface="Times"/>
              <a:ea typeface="Times"/>
              <a:cs typeface="Times"/>
              <a:sym typeface="Times"/>
            </a:endParaRPr>
          </a:p>
        </p:txBody>
      </p:sp>
      <p:sp>
        <p:nvSpPr>
          <p:cNvPr id="395" name="Google Shape;395;g3f5a6bbbfd1_0_3"/>
          <p:cNvSpPr txBox="1"/>
          <p:nvPr/>
        </p:nvSpPr>
        <p:spPr>
          <a:xfrm>
            <a:off x="510600" y="5831050"/>
            <a:ext cx="2711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oboto"/>
              <a:ea typeface="Roboto"/>
              <a:cs typeface="Roboto"/>
              <a:sym typeface="Roboto"/>
            </a:endParaRPr>
          </a:p>
        </p:txBody>
      </p:sp>
      <p:sp>
        <p:nvSpPr>
          <p:cNvPr id="396" name="Google Shape;396;g3f5a6bbbfd1_0_3"/>
          <p:cNvSpPr txBox="1"/>
          <p:nvPr/>
        </p:nvSpPr>
        <p:spPr>
          <a:xfrm>
            <a:off x="2963675" y="3026025"/>
            <a:ext cx="2080800" cy="43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pic>
        <p:nvPicPr>
          <p:cNvPr id="397" name="Google Shape;397;g3f5a6bbbfd1_0_3"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398" name="Google Shape;398;g3f5a6bbbfd1_0_3"/>
          <p:cNvSpPr txBox="1"/>
          <p:nvPr/>
        </p:nvSpPr>
        <p:spPr>
          <a:xfrm>
            <a:off x="747900" y="1547967"/>
            <a:ext cx="5390400" cy="41496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Times New Roman"/>
              <a:buChar char="●"/>
            </a:pPr>
            <a:r>
              <a:rPr lang="en" sz="2800" b="1">
                <a:solidFill>
                  <a:schemeClr val="dk1"/>
                </a:solidFill>
                <a:latin typeface="Times New Roman"/>
                <a:ea typeface="Times New Roman"/>
                <a:cs typeface="Times New Roman"/>
                <a:sym typeface="Times New Roman"/>
              </a:rPr>
              <a:t>Application in Medical Field</a:t>
            </a:r>
            <a:endParaRPr sz="2800" b="1">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b="1">
              <a:solidFill>
                <a:schemeClr val="dk1"/>
              </a:solidFill>
              <a:latin typeface="Times New Roman"/>
              <a:ea typeface="Times New Roman"/>
              <a:cs typeface="Times New Roman"/>
              <a:sym typeface="Times New Roman"/>
            </a:endParaRPr>
          </a:p>
          <a:p>
            <a:pPr marL="914400" lvl="1"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Create the data of a surgery procedure</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914400" lvl="1"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Analyze data to temporally segment</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914400" lvl="1"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Creating the prompt for the LLM: Using Qwen3-VL-4B-Instruct</a:t>
            </a:r>
            <a:endParaRPr sz="2800">
              <a:solidFill>
                <a:schemeClr val="dk1"/>
              </a:solidFill>
              <a:latin typeface="Times New Roman"/>
              <a:ea typeface="Times New Roman"/>
              <a:cs typeface="Times New Roman"/>
              <a:sym typeface="Times New Roman"/>
            </a:endParaRPr>
          </a:p>
        </p:txBody>
      </p:sp>
      <p:pic>
        <p:nvPicPr>
          <p:cNvPr id="399" name="Google Shape;399;g3f5a6bbbfd1_0_3"/>
          <p:cNvPicPr preferRelativeResize="0"/>
          <p:nvPr/>
        </p:nvPicPr>
        <p:blipFill>
          <a:blip r:embed="rId6">
            <a:alphaModFix/>
          </a:blip>
          <a:stretch>
            <a:fillRect/>
          </a:stretch>
        </p:blipFill>
        <p:spPr>
          <a:xfrm>
            <a:off x="7392700" y="1492175"/>
            <a:ext cx="3048574" cy="1735625"/>
          </a:xfrm>
          <a:prstGeom prst="rect">
            <a:avLst/>
          </a:prstGeom>
          <a:noFill/>
          <a:ln w="38100" cap="flat" cmpd="sng">
            <a:solidFill>
              <a:schemeClr val="dk2"/>
            </a:solidFill>
            <a:prstDash val="solid"/>
            <a:round/>
            <a:headEnd type="none" w="sm" len="sm"/>
            <a:tailEnd type="none" w="sm" len="sm"/>
          </a:ln>
        </p:spPr>
      </p:pic>
      <p:sp>
        <p:nvSpPr>
          <p:cNvPr id="400" name="Google Shape;400;g3f5a6bbbfd1_0_3"/>
          <p:cNvSpPr txBox="1"/>
          <p:nvPr/>
        </p:nvSpPr>
        <p:spPr>
          <a:xfrm>
            <a:off x="7334575" y="3290675"/>
            <a:ext cx="3742800" cy="2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dk1"/>
                </a:solidFill>
                <a:latin typeface="Times New Roman"/>
                <a:ea typeface="Times New Roman"/>
                <a:cs typeface="Times New Roman"/>
                <a:sym typeface="Times New Roman"/>
              </a:rPr>
              <a:t>Figure 1: Exocentric Camera 4</a:t>
            </a:r>
            <a:endParaRPr sz="1300">
              <a:solidFill>
                <a:schemeClr val="dk1"/>
              </a:solidFill>
              <a:latin typeface="Times New Roman"/>
              <a:ea typeface="Times New Roman"/>
              <a:cs typeface="Times New Roman"/>
              <a:sym typeface="Times New Roman"/>
            </a:endParaRPr>
          </a:p>
        </p:txBody>
      </p:sp>
      <p:pic>
        <p:nvPicPr>
          <p:cNvPr id="401" name="Google Shape;401;g3f5a6bbbfd1_0_3" title="Screenshot 2026-07-27 at 8.41.52 AM.png"/>
          <p:cNvPicPr preferRelativeResize="0"/>
          <p:nvPr/>
        </p:nvPicPr>
        <p:blipFill>
          <a:blip r:embed="rId7">
            <a:alphaModFix/>
          </a:blip>
          <a:stretch>
            <a:fillRect/>
          </a:stretch>
        </p:blipFill>
        <p:spPr>
          <a:xfrm>
            <a:off x="7674863" y="3822250"/>
            <a:ext cx="2484240" cy="1875326"/>
          </a:xfrm>
          <a:prstGeom prst="rect">
            <a:avLst/>
          </a:prstGeom>
          <a:noFill/>
          <a:ln w="28575" cap="flat" cmpd="sng">
            <a:solidFill>
              <a:schemeClr val="dk2"/>
            </a:solidFill>
            <a:prstDash val="solid"/>
            <a:round/>
            <a:headEnd type="none" w="sm" len="sm"/>
            <a:tailEnd type="none" w="sm" len="sm"/>
          </a:ln>
        </p:spPr>
      </p:pic>
      <p:sp>
        <p:nvSpPr>
          <p:cNvPr id="402" name="Google Shape;402;g3f5a6bbbfd1_0_3"/>
          <p:cNvSpPr txBox="1"/>
          <p:nvPr/>
        </p:nvSpPr>
        <p:spPr>
          <a:xfrm>
            <a:off x="7334575" y="5756175"/>
            <a:ext cx="3742800" cy="279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dk1"/>
                </a:solidFill>
                <a:latin typeface="Times New Roman"/>
                <a:ea typeface="Times New Roman"/>
                <a:cs typeface="Times New Roman"/>
                <a:sym typeface="Times New Roman"/>
              </a:rPr>
              <a:t>Figure 2: Egocentric Camera 1</a:t>
            </a:r>
            <a:endParaRPr sz="1300">
              <a:solidFill>
                <a:schemeClr val="dk1"/>
              </a:solidFill>
              <a:latin typeface="Times New Roman"/>
              <a:ea typeface="Times New Roman"/>
              <a:cs typeface="Times New Roman"/>
              <a:sym typeface="Times New Roman"/>
            </a:endParaRPr>
          </a:p>
        </p:txBody>
      </p:sp>
    </p:spTree>
  </p:cSld>
  <p:clrMapOvr>
    <a:masterClrMapping/>
  </p:clrMapOvr>
  <mc:AlternateContent xmlns:mc="http://schemas.openxmlformats.org/markup-compatibility/2006" xmlns:p14="http://schemas.microsoft.com/office/powerpoint/2010/main">
    <mc:Choice Requires="p14">
      <p:transition p14:dur="100">
        <p:fade thruBlk="1"/>
      </p:transition>
    </mc:Choice>
    <mc:Fallback xmlns:ahyp="http://schemas.microsoft.com/office/drawing/2018/hyperlinkcolor" xmlns:p15="http://schemas.microsoft.com/office/powerpoint/2012/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
      <p:transition>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06"/>
        <p:cNvGrpSpPr/>
        <p:nvPr/>
      </p:nvGrpSpPr>
      <p:grpSpPr>
        <a:xfrm>
          <a:off x="0" y="0"/>
          <a:ext cx="0" cy="0"/>
          <a:chOff x="0" y="0"/>
          <a:chExt cx="0" cy="0"/>
        </a:xfrm>
      </p:grpSpPr>
      <p:sp>
        <p:nvSpPr>
          <p:cNvPr id="407" name="Google Shape;407;g3f5c8ee412b_0_78"/>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408" name="Google Shape;408;g3f5c8ee412b_0_78"/>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409" name="Google Shape;409;g3f5c8ee412b_0_78"/>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410" name="Google Shape;410;g3f5c8ee412b_0_78"/>
          <p:cNvSpPr txBox="1"/>
          <p:nvPr/>
        </p:nvSpPr>
        <p:spPr>
          <a:xfrm>
            <a:off x="9928621" y="133500"/>
            <a:ext cx="13476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411" name="Google Shape;411;g3f5c8ee412b_0_78"/>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412" name="Google Shape;412;g3f5c8ee412b_0_78"/>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18</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413" name="Google Shape;413;g3f5c8ee412b_0_78"/>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414" name="Google Shape;414;g3f5c8ee412b_0_78"/>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AI Visual</a:t>
            </a:r>
            <a:endParaRPr sz="3000" b="0" i="0" u="none" strike="noStrike" cap="none">
              <a:solidFill>
                <a:srgbClr val="000000"/>
              </a:solidFill>
              <a:latin typeface="Times"/>
              <a:ea typeface="Times"/>
              <a:cs typeface="Times"/>
              <a:sym typeface="Times"/>
            </a:endParaRPr>
          </a:p>
        </p:txBody>
      </p:sp>
      <p:pic>
        <p:nvPicPr>
          <p:cNvPr id="415" name="Google Shape;415;g3f5c8ee412b_0_78"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pic>
        <p:nvPicPr>
          <p:cNvPr id="416" name="Google Shape;416;g3f5c8ee412b_0_78" title="screenrecording.mov">
            <a:hlinkClick r:id="rId6"/>
          </p:cNvPr>
          <p:cNvPicPr preferRelativeResize="0"/>
          <p:nvPr/>
        </p:nvPicPr>
        <p:blipFill>
          <a:blip r:embed="rId7">
            <a:alphaModFix/>
          </a:blip>
          <a:stretch>
            <a:fillRect/>
          </a:stretch>
        </p:blipFill>
        <p:spPr>
          <a:xfrm>
            <a:off x="2944206" y="1429303"/>
            <a:ext cx="6303575" cy="4727681"/>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16"/>
                                        </p:tgtEl>
                                        <p:attrNameLst>
                                          <p:attrName>style.visibility</p:attrName>
                                        </p:attrNameLst>
                                      </p:cBhvr>
                                      <p:to>
                                        <p:strVal val="visible"/>
                                      </p:to>
                                    </p:set>
                                    <p:animEffect transition="in" filter="fade">
                                      <p:cBhvr>
                                        <p:cTn id="7" dur="1000"/>
                                        <p:tgtEl>
                                          <p:spTgt spid="4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7"/>
        <p:cNvGrpSpPr/>
        <p:nvPr/>
      </p:nvGrpSpPr>
      <p:grpSpPr>
        <a:xfrm>
          <a:off x="0" y="0"/>
          <a:ext cx="0" cy="0"/>
          <a:chOff x="0" y="0"/>
          <a:chExt cx="0" cy="0"/>
        </a:xfrm>
      </p:grpSpPr>
      <p:sp>
        <p:nvSpPr>
          <p:cNvPr id="108" name="Google Shape;108;p2"/>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109" name="Google Shape;109;p2"/>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110" name="Google Shape;110;p2"/>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111" name="Google Shape;111;p2"/>
          <p:cNvSpPr txBox="1"/>
          <p:nvPr/>
        </p:nvSpPr>
        <p:spPr>
          <a:xfrm>
            <a:off x="10026475" y="92775"/>
            <a:ext cx="12459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112" name="Google Shape;112;p2"/>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113" name="Google Shape;113;p2"/>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1"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7"/>
                  </a:ext>
                </a:extLst>
              </a:rPr>
              <a:t>Slide 02 / </a:t>
            </a:r>
            <a:r>
              <a:rPr lang="en" sz="900">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8"/>
                  </a:ext>
                </a:extLst>
              </a:rPr>
              <a:t>21</a:t>
            </a:r>
            <a:r>
              <a:rPr lang="en" sz="900" b="0" i="0" u="none" strike="noStrike" cap="none">
                <a:solidFill>
                  <a:srgbClr val="000000"/>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9"/>
                  </a:ext>
                </a:extLst>
              </a:rPr>
              <a:t> </a:t>
            </a:r>
            <a:r>
              <a:rPr lang="en" sz="900" b="0" i="0" u="none" strike="noStrike" cap="none">
                <a:solidFill>
                  <a:srgbClr val="000000"/>
                </a:solidFill>
                <a:latin typeface="Times"/>
                <a:ea typeface="Times"/>
                <a:cs typeface="Times"/>
                <a:sym typeface="Times"/>
              </a:rPr>
              <a:t>-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114" name="Google Shape;114;p2"/>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115" name="Google Shape;115;p2"/>
          <p:cNvSpPr txBox="1"/>
          <p:nvPr/>
        </p:nvSpPr>
        <p:spPr>
          <a:xfrm>
            <a:off x="4298238" y="756308"/>
            <a:ext cx="36015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67"/>
              <a:buFont typeface="Arial"/>
              <a:buNone/>
            </a:pPr>
            <a:r>
              <a:rPr lang="en" sz="3000" b="1" i="0" u="none" strike="noStrike" cap="none">
                <a:solidFill>
                  <a:srgbClr val="000000"/>
                </a:solidFill>
                <a:latin typeface="Times"/>
                <a:ea typeface="Times"/>
                <a:cs typeface="Times"/>
                <a:sym typeface="Times"/>
              </a:rPr>
              <a:t>Problem</a:t>
            </a:r>
            <a:endParaRPr sz="3000" b="1" i="0" u="none" strike="noStrike" cap="none">
              <a:solidFill>
                <a:srgbClr val="000000"/>
              </a:solidFill>
              <a:latin typeface="Times"/>
              <a:ea typeface="Times"/>
              <a:cs typeface="Times"/>
              <a:sym typeface="Times"/>
            </a:endParaRPr>
          </a:p>
        </p:txBody>
      </p:sp>
      <p:sp>
        <p:nvSpPr>
          <p:cNvPr id="116" name="Google Shape;116;p2"/>
          <p:cNvSpPr txBox="1"/>
          <p:nvPr/>
        </p:nvSpPr>
        <p:spPr>
          <a:xfrm>
            <a:off x="123025" y="1429200"/>
            <a:ext cx="6765600" cy="2356200"/>
          </a:xfrm>
          <a:prstGeom prst="rect">
            <a:avLst/>
          </a:prstGeom>
          <a:noFill/>
          <a:ln>
            <a:noFill/>
          </a:ln>
        </p:spPr>
        <p:txBody>
          <a:bodyPr spcFirstLastPara="1" wrap="square" lIns="121900" tIns="121900" rIns="121900" bIns="121900" anchor="t" anchorCtr="0">
            <a:noAutofit/>
          </a:bodyPr>
          <a:lstStyle/>
          <a:p>
            <a:pPr marL="457200" marR="0" lvl="0" indent="-387350" algn="l" rtl="0">
              <a:lnSpc>
                <a:spcPct val="115000"/>
              </a:lnSpc>
              <a:spcBef>
                <a:spcPts val="1000"/>
              </a:spcBef>
              <a:spcAft>
                <a:spcPts val="0"/>
              </a:spcAft>
              <a:buClr>
                <a:srgbClr val="000000"/>
              </a:buClr>
              <a:buSzPts val="2500"/>
              <a:buFont typeface="Times"/>
              <a:buChar char="●"/>
            </a:pPr>
            <a:r>
              <a:rPr lang="en" sz="2500">
                <a:latin typeface="Times"/>
                <a:ea typeface="Times"/>
                <a:cs typeface="Times"/>
                <a:sym typeface="Times"/>
              </a:rPr>
              <a:t>Based on the current situation and developments in technology, AI still lacks in the ability to understand and reason with information from videos</a:t>
            </a:r>
            <a:endParaRPr sz="2500">
              <a:latin typeface="Times"/>
              <a:ea typeface="Times"/>
              <a:cs typeface="Times"/>
              <a:sym typeface="Times"/>
            </a:endParaRPr>
          </a:p>
          <a:p>
            <a:pPr marL="0" marR="0" lvl="0" indent="0" algn="l" rtl="0">
              <a:lnSpc>
                <a:spcPct val="115000"/>
              </a:lnSpc>
              <a:spcBef>
                <a:spcPts val="1000"/>
              </a:spcBef>
              <a:spcAft>
                <a:spcPts val="0"/>
              </a:spcAft>
              <a:buNone/>
            </a:pPr>
            <a:endParaRPr sz="2500">
              <a:latin typeface="Times"/>
              <a:ea typeface="Times"/>
              <a:cs typeface="Times"/>
              <a:sym typeface="Times"/>
            </a:endParaRPr>
          </a:p>
          <a:p>
            <a:pPr marL="0" marR="0" lvl="0" indent="0" algn="l" rtl="0">
              <a:lnSpc>
                <a:spcPct val="115000"/>
              </a:lnSpc>
              <a:spcBef>
                <a:spcPts val="1000"/>
              </a:spcBef>
              <a:spcAft>
                <a:spcPts val="0"/>
              </a:spcAft>
              <a:buNone/>
            </a:pPr>
            <a:endParaRPr sz="2500">
              <a:latin typeface="Times"/>
              <a:ea typeface="Times"/>
              <a:cs typeface="Times"/>
              <a:sym typeface="Times"/>
            </a:endParaRPr>
          </a:p>
          <a:p>
            <a:pPr marL="0" marR="0" lvl="0" indent="0" algn="l" rtl="0">
              <a:lnSpc>
                <a:spcPct val="115000"/>
              </a:lnSpc>
              <a:spcBef>
                <a:spcPts val="1000"/>
              </a:spcBef>
              <a:spcAft>
                <a:spcPts val="0"/>
              </a:spcAft>
              <a:buNone/>
            </a:pPr>
            <a:endParaRPr sz="2500">
              <a:latin typeface="Times"/>
              <a:ea typeface="Times"/>
              <a:cs typeface="Times"/>
              <a:sym typeface="Times"/>
            </a:endParaRPr>
          </a:p>
        </p:txBody>
      </p:sp>
      <p:pic>
        <p:nvPicPr>
          <p:cNvPr id="117" name="Google Shape;117;p2"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118" name="Google Shape;118;p2"/>
          <p:cNvSpPr txBox="1"/>
          <p:nvPr/>
        </p:nvSpPr>
        <p:spPr>
          <a:xfrm>
            <a:off x="7827925" y="4371882"/>
            <a:ext cx="2821200" cy="9135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4400" b="1">
                <a:latin typeface="Times"/>
                <a:ea typeface="Times"/>
                <a:cs typeface="Times"/>
                <a:sym typeface="Times"/>
              </a:rPr>
              <a:t>4,000+</a:t>
            </a:r>
            <a:endParaRPr sz="4400" b="1">
              <a:latin typeface="Times"/>
              <a:ea typeface="Times"/>
              <a:cs typeface="Times"/>
              <a:sym typeface="Times"/>
            </a:endParaRPr>
          </a:p>
          <a:p>
            <a:pPr marL="457200" marR="0" lvl="0" indent="0" algn="l" rtl="0">
              <a:lnSpc>
                <a:spcPct val="115000"/>
              </a:lnSpc>
              <a:spcBef>
                <a:spcPts val="1000"/>
              </a:spcBef>
              <a:spcAft>
                <a:spcPts val="0"/>
              </a:spcAft>
              <a:buNone/>
            </a:pPr>
            <a:endParaRPr sz="4400" b="1">
              <a:latin typeface="Times"/>
              <a:ea typeface="Times"/>
              <a:cs typeface="Times"/>
              <a:sym typeface="Times"/>
            </a:endParaRPr>
          </a:p>
          <a:p>
            <a:pPr marL="0" marR="0" lvl="0" indent="0" algn="l" rtl="0">
              <a:lnSpc>
                <a:spcPct val="115000"/>
              </a:lnSpc>
              <a:spcBef>
                <a:spcPts val="1000"/>
              </a:spcBef>
              <a:spcAft>
                <a:spcPts val="0"/>
              </a:spcAft>
              <a:buNone/>
            </a:pPr>
            <a:endParaRPr sz="4400" b="1">
              <a:latin typeface="Times"/>
              <a:ea typeface="Times"/>
              <a:cs typeface="Times"/>
              <a:sym typeface="Times"/>
            </a:endParaRPr>
          </a:p>
        </p:txBody>
      </p:sp>
      <p:sp>
        <p:nvSpPr>
          <p:cNvPr id="119" name="Google Shape;119;p2"/>
          <p:cNvSpPr txBox="1"/>
          <p:nvPr/>
        </p:nvSpPr>
        <p:spPr>
          <a:xfrm>
            <a:off x="7437777" y="1429210"/>
            <a:ext cx="3601500" cy="6729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4400" b="1">
                <a:latin typeface="Times"/>
                <a:ea typeface="Times"/>
                <a:cs typeface="Times"/>
                <a:sym typeface="Times"/>
              </a:rPr>
              <a:t>$200,000+</a:t>
            </a:r>
            <a:endParaRPr sz="4400" b="1">
              <a:latin typeface="Times"/>
              <a:ea typeface="Times"/>
              <a:cs typeface="Times"/>
              <a:sym typeface="Times"/>
            </a:endParaRPr>
          </a:p>
          <a:p>
            <a:pPr marL="0" marR="0" lvl="0" indent="0" algn="l" rtl="0">
              <a:lnSpc>
                <a:spcPct val="115000"/>
              </a:lnSpc>
              <a:spcBef>
                <a:spcPts val="1000"/>
              </a:spcBef>
              <a:spcAft>
                <a:spcPts val="0"/>
              </a:spcAft>
              <a:buNone/>
            </a:pPr>
            <a:endParaRPr sz="4400" b="1">
              <a:latin typeface="Times"/>
              <a:ea typeface="Times"/>
              <a:cs typeface="Times"/>
              <a:sym typeface="Times"/>
            </a:endParaRPr>
          </a:p>
        </p:txBody>
      </p:sp>
      <p:sp>
        <p:nvSpPr>
          <p:cNvPr id="120" name="Google Shape;120;p2"/>
          <p:cNvSpPr txBox="1"/>
          <p:nvPr/>
        </p:nvSpPr>
        <p:spPr>
          <a:xfrm>
            <a:off x="8173325" y="3010885"/>
            <a:ext cx="1917300" cy="6729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4400" b="1">
                <a:latin typeface="Times"/>
                <a:ea typeface="Times"/>
                <a:cs typeface="Times"/>
                <a:sym typeface="Times"/>
              </a:rPr>
              <a:t>80%</a:t>
            </a:r>
            <a:endParaRPr sz="4400" b="1">
              <a:latin typeface="Times"/>
              <a:ea typeface="Times"/>
              <a:cs typeface="Times"/>
              <a:sym typeface="Times"/>
            </a:endParaRPr>
          </a:p>
          <a:p>
            <a:pPr marL="0" marR="0" lvl="0" indent="0" algn="l" rtl="0">
              <a:lnSpc>
                <a:spcPct val="115000"/>
              </a:lnSpc>
              <a:spcBef>
                <a:spcPts val="1000"/>
              </a:spcBef>
              <a:spcAft>
                <a:spcPts val="0"/>
              </a:spcAft>
              <a:buNone/>
            </a:pPr>
            <a:endParaRPr sz="4400" b="1">
              <a:latin typeface="Times"/>
              <a:ea typeface="Times"/>
              <a:cs typeface="Times"/>
              <a:sym typeface="Times"/>
            </a:endParaRPr>
          </a:p>
        </p:txBody>
      </p:sp>
      <p:sp>
        <p:nvSpPr>
          <p:cNvPr id="121" name="Google Shape;121;p2"/>
          <p:cNvSpPr txBox="1"/>
          <p:nvPr/>
        </p:nvSpPr>
        <p:spPr>
          <a:xfrm>
            <a:off x="6601625" y="5468742"/>
            <a:ext cx="5060700" cy="4353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1700" b="1">
                <a:latin typeface="Times"/>
                <a:ea typeface="Times"/>
                <a:cs typeface="Times"/>
                <a:sym typeface="Times"/>
              </a:rPr>
              <a:t>Retained Surgical Items in the U.S. Every Year</a:t>
            </a:r>
            <a:endParaRPr sz="1700" b="1">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a:p>
            <a:pPr marL="45720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p:txBody>
      </p:sp>
      <p:sp>
        <p:nvSpPr>
          <p:cNvPr id="122" name="Google Shape;122;p2"/>
          <p:cNvSpPr txBox="1"/>
          <p:nvPr/>
        </p:nvSpPr>
        <p:spPr>
          <a:xfrm>
            <a:off x="6428975" y="2283477"/>
            <a:ext cx="5406000" cy="4740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1700" b="1">
                <a:latin typeface="Times"/>
                <a:ea typeface="Times"/>
                <a:cs typeface="Times"/>
                <a:sym typeface="Times"/>
              </a:rPr>
              <a:t>Average Cost Per Retained Foreign Body Incident</a:t>
            </a:r>
            <a:endParaRPr sz="1700" b="1">
              <a:latin typeface="Times"/>
              <a:ea typeface="Times"/>
              <a:cs typeface="Times"/>
              <a:sym typeface="Times"/>
            </a:endParaRPr>
          </a:p>
        </p:txBody>
      </p:sp>
      <p:sp>
        <p:nvSpPr>
          <p:cNvPr id="123" name="Google Shape;123;p2"/>
          <p:cNvSpPr txBox="1"/>
          <p:nvPr/>
        </p:nvSpPr>
        <p:spPr>
          <a:xfrm>
            <a:off x="6888625" y="3753192"/>
            <a:ext cx="5060700" cy="4353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1700" b="1">
                <a:latin typeface="Times"/>
                <a:ea typeface="Times"/>
                <a:cs typeface="Times"/>
                <a:sym typeface="Times"/>
              </a:rPr>
              <a:t>Of Incidents Require Secondary Surgery</a:t>
            </a:r>
            <a:endParaRPr sz="1700" b="1">
              <a:latin typeface="Times"/>
              <a:ea typeface="Times"/>
              <a:cs typeface="Times"/>
              <a:sym typeface="Times"/>
            </a:endParaRPr>
          </a:p>
        </p:txBody>
      </p:sp>
      <p:pic>
        <p:nvPicPr>
          <p:cNvPr id="124" name="Google Shape;124;p2"/>
          <p:cNvPicPr preferRelativeResize="0"/>
          <p:nvPr/>
        </p:nvPicPr>
        <p:blipFill>
          <a:blip r:embed="rId6">
            <a:alphaModFix/>
          </a:blip>
          <a:stretch>
            <a:fillRect/>
          </a:stretch>
        </p:blipFill>
        <p:spPr>
          <a:xfrm>
            <a:off x="752100" y="3674025"/>
            <a:ext cx="5331658" cy="2332600"/>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20"/>
        <p:cNvGrpSpPr/>
        <p:nvPr/>
      </p:nvGrpSpPr>
      <p:grpSpPr>
        <a:xfrm>
          <a:off x="0" y="0"/>
          <a:ext cx="0" cy="0"/>
          <a:chOff x="0" y="0"/>
          <a:chExt cx="0" cy="0"/>
        </a:xfrm>
      </p:grpSpPr>
      <p:sp>
        <p:nvSpPr>
          <p:cNvPr id="421" name="Google Shape;421;g3f5a6bbbfd1_0_34"/>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422" name="Google Shape;422;g3f5a6bbbfd1_0_34"/>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423" name="Google Shape;423;g3f5a6bbbfd1_0_34"/>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424" name="Google Shape;424;g3f5a6bbbfd1_0_34"/>
          <p:cNvSpPr txBox="1"/>
          <p:nvPr/>
        </p:nvSpPr>
        <p:spPr>
          <a:xfrm>
            <a:off x="9928621" y="133500"/>
            <a:ext cx="13476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425" name="Google Shape;425;g3f5a6bbbfd1_0_34"/>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426" name="Google Shape;426;g3f5a6bbbfd1_0_34"/>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19</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427" name="Google Shape;427;g3f5a6bbbfd1_0_34"/>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428" name="Google Shape;428;g3f5a6bbbfd1_0_34"/>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Demo</a:t>
            </a:r>
            <a:endParaRPr sz="3000" b="0" i="0" u="none" strike="noStrike" cap="none">
              <a:solidFill>
                <a:srgbClr val="000000"/>
              </a:solidFill>
              <a:latin typeface="Times"/>
              <a:ea typeface="Times"/>
              <a:cs typeface="Times"/>
              <a:sym typeface="Times"/>
            </a:endParaRPr>
          </a:p>
        </p:txBody>
      </p:sp>
      <p:sp>
        <p:nvSpPr>
          <p:cNvPr id="429" name="Google Shape;429;g3f5a6bbbfd1_0_34"/>
          <p:cNvSpPr txBox="1"/>
          <p:nvPr/>
        </p:nvSpPr>
        <p:spPr>
          <a:xfrm>
            <a:off x="510600" y="5831050"/>
            <a:ext cx="2711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oboto"/>
              <a:ea typeface="Roboto"/>
              <a:cs typeface="Roboto"/>
              <a:sym typeface="Roboto"/>
            </a:endParaRPr>
          </a:p>
        </p:txBody>
      </p:sp>
      <p:sp>
        <p:nvSpPr>
          <p:cNvPr id="430" name="Google Shape;430;g3f5a6bbbfd1_0_34"/>
          <p:cNvSpPr txBox="1"/>
          <p:nvPr/>
        </p:nvSpPr>
        <p:spPr>
          <a:xfrm>
            <a:off x="2963675" y="3026025"/>
            <a:ext cx="2080800" cy="43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pic>
        <p:nvPicPr>
          <p:cNvPr id="431" name="Google Shape;431;g3f5a6bbbfd1_0_34"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432" name="Google Shape;432;g3f5a6bbbfd1_0_34"/>
          <p:cNvSpPr txBox="1"/>
          <p:nvPr/>
        </p:nvSpPr>
        <p:spPr>
          <a:xfrm>
            <a:off x="782775" y="1884263"/>
            <a:ext cx="5390400" cy="41496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p:txBody>
      </p:sp>
      <p:pic>
        <p:nvPicPr>
          <p:cNvPr id="433" name="Google Shape;433;g3f5a6bbbfd1_0_34" title="video.mov">
            <a:hlinkClick r:id="rId6"/>
          </p:cNvPr>
          <p:cNvPicPr preferRelativeResize="0"/>
          <p:nvPr/>
        </p:nvPicPr>
        <p:blipFill>
          <a:blip r:embed="rId7">
            <a:alphaModFix/>
          </a:blip>
          <a:stretch>
            <a:fillRect/>
          </a:stretch>
        </p:blipFill>
        <p:spPr>
          <a:xfrm>
            <a:off x="2654613" y="1360397"/>
            <a:ext cx="6440434" cy="483032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33"/>
                                        </p:tgtEl>
                                        <p:attrNameLst>
                                          <p:attrName>style.visibility</p:attrName>
                                        </p:attrNameLst>
                                      </p:cBhvr>
                                      <p:to>
                                        <p:strVal val="visible"/>
                                      </p:to>
                                    </p:set>
                                    <p:animEffect transition="in" filter="fade">
                                      <p:cBhvr>
                                        <p:cTn id="7" dur="1000"/>
                                        <p:tgtEl>
                                          <p:spTgt spid="4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Google Shape;438;g3f5a6bbbfd1_0_49"/>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439" name="Google Shape;439;g3f5a6bbbfd1_0_49"/>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440" name="Google Shape;440;g3f5a6bbbfd1_0_49"/>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441" name="Google Shape;441;g3f5a6bbbfd1_0_49"/>
          <p:cNvSpPr txBox="1"/>
          <p:nvPr/>
        </p:nvSpPr>
        <p:spPr>
          <a:xfrm>
            <a:off x="9928621" y="133500"/>
            <a:ext cx="13476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442" name="Google Shape;442;g3f5a6bbbfd1_0_49"/>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443" name="Google Shape;443;g3f5a6bbbfd1_0_49"/>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20</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444" name="Google Shape;444;g3f5a6bbbfd1_0_49"/>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445" name="Google Shape;445;g3f5a6bbbfd1_0_49"/>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Conclusions</a:t>
            </a:r>
            <a:endParaRPr sz="3000" b="0" i="0" u="none" strike="noStrike" cap="none">
              <a:solidFill>
                <a:srgbClr val="000000"/>
              </a:solidFill>
              <a:latin typeface="Times"/>
              <a:ea typeface="Times"/>
              <a:cs typeface="Times"/>
              <a:sym typeface="Times"/>
            </a:endParaRPr>
          </a:p>
        </p:txBody>
      </p:sp>
      <p:sp>
        <p:nvSpPr>
          <p:cNvPr id="446" name="Google Shape;446;g3f5a6bbbfd1_0_49"/>
          <p:cNvSpPr txBox="1"/>
          <p:nvPr/>
        </p:nvSpPr>
        <p:spPr>
          <a:xfrm>
            <a:off x="510600" y="5831050"/>
            <a:ext cx="2711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oboto"/>
              <a:ea typeface="Roboto"/>
              <a:cs typeface="Roboto"/>
              <a:sym typeface="Roboto"/>
            </a:endParaRPr>
          </a:p>
        </p:txBody>
      </p:sp>
      <p:sp>
        <p:nvSpPr>
          <p:cNvPr id="447" name="Google Shape;447;g3f5a6bbbfd1_0_49"/>
          <p:cNvSpPr txBox="1"/>
          <p:nvPr/>
        </p:nvSpPr>
        <p:spPr>
          <a:xfrm>
            <a:off x="2963675" y="3026025"/>
            <a:ext cx="2080800" cy="4353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2800"/>
              <a:buFont typeface="Arial"/>
              <a:buNone/>
            </a:pPr>
            <a:endParaRPr sz="2800" b="0" i="0" u="none" strike="noStrike" cap="none">
              <a:solidFill>
                <a:schemeClr val="dk1"/>
              </a:solidFill>
              <a:latin typeface="Arial"/>
              <a:ea typeface="Arial"/>
              <a:cs typeface="Arial"/>
              <a:sym typeface="Arial"/>
            </a:endParaRPr>
          </a:p>
        </p:txBody>
      </p:sp>
      <p:pic>
        <p:nvPicPr>
          <p:cNvPr id="448" name="Google Shape;448;g3f5a6bbbfd1_0_49"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449" name="Google Shape;449;g3f5a6bbbfd1_0_49"/>
          <p:cNvSpPr txBox="1"/>
          <p:nvPr/>
        </p:nvSpPr>
        <p:spPr>
          <a:xfrm>
            <a:off x="728050" y="1681450"/>
            <a:ext cx="5390400" cy="41496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Can be implemented in many different fields</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Human error can be accounted for</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Gathering more data</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AI can work side by side with humans</a:t>
            </a:r>
            <a:endParaRPr sz="2800">
              <a:solidFill>
                <a:schemeClr val="dk1"/>
              </a:solidFill>
              <a:latin typeface="Times New Roman"/>
              <a:ea typeface="Times New Roman"/>
              <a:cs typeface="Times New Roman"/>
              <a:sym typeface="Times New Roman"/>
            </a:endParaRPr>
          </a:p>
        </p:txBody>
      </p:sp>
      <p:pic>
        <p:nvPicPr>
          <p:cNvPr id="450" name="Google Shape;450;g3f5a6bbbfd1_0_49"/>
          <p:cNvPicPr preferRelativeResize="0"/>
          <p:nvPr/>
        </p:nvPicPr>
        <p:blipFill>
          <a:blip r:embed="rId6">
            <a:alphaModFix/>
          </a:blip>
          <a:stretch>
            <a:fillRect/>
          </a:stretch>
        </p:blipFill>
        <p:spPr>
          <a:xfrm>
            <a:off x="7615800" y="1556903"/>
            <a:ext cx="3252375" cy="2168250"/>
          </a:xfrm>
          <a:prstGeom prst="rect">
            <a:avLst/>
          </a:prstGeom>
          <a:noFill/>
          <a:ln w="28575" cap="flat" cmpd="sng">
            <a:solidFill>
              <a:schemeClr val="dk2"/>
            </a:solidFill>
            <a:prstDash val="solid"/>
            <a:round/>
            <a:headEnd type="none" w="sm" len="sm"/>
            <a:tailEnd type="none" w="sm" len="sm"/>
          </a:ln>
        </p:spPr>
      </p:pic>
      <p:pic>
        <p:nvPicPr>
          <p:cNvPr id="451" name="Google Shape;451;g3f5a6bbbfd1_0_49"/>
          <p:cNvPicPr preferRelativeResize="0"/>
          <p:nvPr/>
        </p:nvPicPr>
        <p:blipFill>
          <a:blip r:embed="rId7">
            <a:alphaModFix/>
          </a:blip>
          <a:stretch>
            <a:fillRect/>
          </a:stretch>
        </p:blipFill>
        <p:spPr>
          <a:xfrm>
            <a:off x="7412350" y="4101525"/>
            <a:ext cx="3455815" cy="1944900"/>
          </a:xfrm>
          <a:prstGeom prst="rect">
            <a:avLst/>
          </a:prstGeom>
          <a:noFill/>
          <a:ln w="38100" cap="flat" cmpd="sng">
            <a:solidFill>
              <a:schemeClr val="dk2"/>
            </a:solidFill>
            <a:prstDash val="solid"/>
            <a:round/>
            <a:headEnd type="none" w="sm" len="sm"/>
            <a:tailEnd type="none" w="sm" len="sm"/>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55"/>
        <p:cNvGrpSpPr/>
        <p:nvPr/>
      </p:nvGrpSpPr>
      <p:grpSpPr>
        <a:xfrm>
          <a:off x="0" y="0"/>
          <a:ext cx="0" cy="0"/>
          <a:chOff x="0" y="0"/>
          <a:chExt cx="0" cy="0"/>
        </a:xfrm>
      </p:grpSpPr>
      <p:sp>
        <p:nvSpPr>
          <p:cNvPr id="456" name="Google Shape;456;p16"/>
          <p:cNvSpPr/>
          <p:nvPr/>
        </p:nvSpPr>
        <p:spPr>
          <a:xfrm>
            <a:off x="3000" y="6000"/>
            <a:ext cx="12192000" cy="7504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457" name="Google Shape;457;p16"/>
          <p:cNvPicPr preferRelativeResize="0"/>
          <p:nvPr/>
        </p:nvPicPr>
        <p:blipFill rotWithShape="1">
          <a:blip r:embed="rId3">
            <a:alphaModFix/>
          </a:blip>
          <a:srcRect/>
          <a:stretch/>
        </p:blipFill>
        <p:spPr>
          <a:xfrm>
            <a:off x="123033" y="44775"/>
            <a:ext cx="2080800" cy="672800"/>
          </a:xfrm>
          <a:prstGeom prst="rect">
            <a:avLst/>
          </a:prstGeom>
          <a:noFill/>
          <a:ln>
            <a:noFill/>
          </a:ln>
        </p:spPr>
      </p:pic>
      <p:sp>
        <p:nvSpPr>
          <p:cNvPr id="458" name="Google Shape;458;p16"/>
          <p:cNvSpPr txBox="1"/>
          <p:nvPr/>
        </p:nvSpPr>
        <p:spPr>
          <a:xfrm>
            <a:off x="8601767" y="141067"/>
            <a:ext cx="2821200" cy="5764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459" name="Google Shape;459;p16"/>
          <p:cNvSpPr txBox="1"/>
          <p:nvPr/>
        </p:nvSpPr>
        <p:spPr>
          <a:xfrm>
            <a:off x="9988927" y="133600"/>
            <a:ext cx="14340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b="0" i="0" u="none" strike="noStrike" cap="none">
                <a:solidFill>
                  <a:schemeClr val="lt1"/>
                </a:solidFill>
                <a:latin typeface="Times New Roman"/>
                <a:ea typeface="Times New Roman"/>
                <a:cs typeface="Times New Roman"/>
                <a:sym typeface="Times New Roman"/>
              </a:rPr>
              <a:t>A</a:t>
            </a:r>
            <a:r>
              <a:rPr lang="en" sz="2267">
                <a:solidFill>
                  <a:schemeClr val="lt1"/>
                </a:solidFill>
                <a:latin typeface="Times New Roman"/>
                <a:ea typeface="Times New Roman"/>
                <a:cs typeface="Times New Roman"/>
                <a:sym typeface="Times New Roman"/>
              </a:rPr>
              <a:t>C</a:t>
            </a:r>
            <a:r>
              <a:rPr lang="en" sz="2267" b="0" i="0" u="none" strike="noStrike" cap="none">
                <a:solidFill>
                  <a:schemeClr val="lt1"/>
                </a:solidFill>
                <a:latin typeface="Times New Roman"/>
                <a:ea typeface="Times New Roman"/>
                <a:cs typeface="Times New Roman"/>
                <a:sym typeface="Times New Roman"/>
              </a:rPr>
              <a:t>Lab</a:t>
            </a:r>
            <a:endParaRPr sz="2267" b="0" i="0" u="none" strike="noStrike" cap="none">
              <a:solidFill>
                <a:schemeClr val="lt1"/>
              </a:solidFill>
              <a:latin typeface="Times New Roman"/>
              <a:ea typeface="Times New Roman"/>
              <a:cs typeface="Times New Roman"/>
              <a:sym typeface="Times New Roman"/>
            </a:endParaRPr>
          </a:p>
        </p:txBody>
      </p:sp>
      <p:cxnSp>
        <p:nvCxnSpPr>
          <p:cNvPr id="460" name="Google Shape;460;p16"/>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461" name="Google Shape;461;p16"/>
          <p:cNvSpPr txBox="1"/>
          <p:nvPr/>
        </p:nvSpPr>
        <p:spPr>
          <a:xfrm>
            <a:off x="3000" y="6422800"/>
            <a:ext cx="12192000" cy="4352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21 </a:t>
            </a:r>
            <a:r>
              <a:rPr lang="en" sz="900" b="0" i="0" u="none" strike="noStrike" cap="none">
                <a:solidFill>
                  <a:srgbClr val="000000"/>
                </a:solidFill>
                <a:latin typeface="Times"/>
                <a:ea typeface="Times"/>
                <a:cs typeface="Times"/>
                <a:sym typeface="Times"/>
              </a:rPr>
              <a:t>/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462" name="Google Shape;462;p16"/>
          <p:cNvPicPr preferRelativeResize="0"/>
          <p:nvPr/>
        </p:nvPicPr>
        <p:blipFill rotWithShape="1">
          <a:blip r:embed="rId4">
            <a:alphaModFix/>
          </a:blip>
          <a:srcRect/>
          <a:stretch/>
        </p:blipFill>
        <p:spPr>
          <a:xfrm>
            <a:off x="10727433" y="6512509"/>
            <a:ext cx="1347635" cy="341959"/>
          </a:xfrm>
          <a:prstGeom prst="rect">
            <a:avLst/>
          </a:prstGeom>
          <a:noFill/>
          <a:ln>
            <a:noFill/>
          </a:ln>
        </p:spPr>
      </p:pic>
      <p:sp>
        <p:nvSpPr>
          <p:cNvPr id="463" name="Google Shape;463;p16"/>
          <p:cNvSpPr txBox="1"/>
          <p:nvPr/>
        </p:nvSpPr>
        <p:spPr>
          <a:xfrm>
            <a:off x="2337450" y="872508"/>
            <a:ext cx="75171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67"/>
              <a:buFont typeface="Arial"/>
              <a:buNone/>
            </a:pPr>
            <a:r>
              <a:rPr lang="en" sz="3000" b="1" i="0" u="none" strike="noStrike" cap="none">
                <a:solidFill>
                  <a:srgbClr val="000000"/>
                </a:solidFill>
                <a:latin typeface="Times"/>
                <a:ea typeface="Times"/>
                <a:cs typeface="Times"/>
                <a:sym typeface="Times"/>
              </a:rPr>
              <a:t>Acknowledgements:</a:t>
            </a:r>
            <a:endParaRPr sz="3000" b="1" i="0" u="none" strike="noStrike" cap="none">
              <a:solidFill>
                <a:srgbClr val="000000"/>
              </a:solidFill>
              <a:latin typeface="Times"/>
              <a:ea typeface="Times"/>
              <a:cs typeface="Times"/>
              <a:sym typeface="Times"/>
            </a:endParaRPr>
          </a:p>
        </p:txBody>
      </p:sp>
      <p:sp>
        <p:nvSpPr>
          <p:cNvPr id="464" name="Google Shape;464;p16"/>
          <p:cNvSpPr txBox="1">
            <a:spLocks noGrp="1"/>
          </p:cNvSpPr>
          <p:nvPr>
            <p:ph type="body" idx="4294967295"/>
          </p:nvPr>
        </p:nvSpPr>
        <p:spPr>
          <a:xfrm>
            <a:off x="541358" y="1579100"/>
            <a:ext cx="5649900" cy="3093900"/>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0"/>
              </a:spcBef>
              <a:spcAft>
                <a:spcPts val="0"/>
              </a:spcAft>
              <a:buClr>
                <a:srgbClr val="000000"/>
              </a:buClr>
              <a:buSzPts val="935"/>
              <a:buFont typeface="Arial"/>
              <a:buNone/>
            </a:pPr>
            <a:r>
              <a:rPr lang="en" sz="1873" b="1" i="0" u="none" strike="noStrike" cap="none">
                <a:solidFill>
                  <a:srgbClr val="000000"/>
                </a:solidFill>
                <a:latin typeface="Times"/>
                <a:ea typeface="Times"/>
                <a:cs typeface="Times"/>
                <a:sym typeface="Times"/>
              </a:rPr>
              <a:t>Department of Electrical and Computer Engineering</a:t>
            </a:r>
            <a:endParaRPr sz="1873" b="1" i="0" u="none" strike="noStrike" cap="none">
              <a:solidFill>
                <a:srgbClr val="000000"/>
              </a:solidFill>
              <a:latin typeface="Times"/>
              <a:ea typeface="Times"/>
              <a:cs typeface="Times"/>
              <a:sym typeface="Times"/>
            </a:endParaRPr>
          </a:p>
          <a:p>
            <a:pPr marL="0" marR="0" lvl="0" indent="0" algn="l" rtl="0">
              <a:lnSpc>
                <a:spcPct val="130000"/>
              </a:lnSpc>
              <a:spcBef>
                <a:spcPts val="0"/>
              </a:spcBef>
              <a:spcAft>
                <a:spcPts val="0"/>
              </a:spcAft>
              <a:buClr>
                <a:srgbClr val="000000"/>
              </a:buClr>
              <a:buSzPts val="935"/>
              <a:buFont typeface="Arial"/>
              <a:buNone/>
            </a:pPr>
            <a:r>
              <a:rPr lang="en" sz="1873" i="0" u="none" strike="noStrike" cap="none">
                <a:solidFill>
                  <a:srgbClr val="000000"/>
                </a:solidFill>
                <a:latin typeface="Times"/>
                <a:ea typeface="Times"/>
                <a:cs typeface="Times"/>
                <a:sym typeface="Times"/>
              </a:rPr>
              <a:t>Professor </a:t>
            </a:r>
            <a:r>
              <a:rPr lang="en" sz="1873">
                <a:solidFill>
                  <a:srgbClr val="000000"/>
                </a:solidFill>
                <a:latin typeface="Times"/>
                <a:ea typeface="Times"/>
                <a:cs typeface="Times"/>
                <a:sym typeface="Times"/>
              </a:rPr>
              <a:t>Sarah Ostadabbas</a:t>
            </a:r>
            <a:endParaRPr sz="1873">
              <a:solidFill>
                <a:srgbClr val="000000"/>
              </a:solidFill>
              <a:latin typeface="Times"/>
              <a:ea typeface="Times"/>
              <a:cs typeface="Times"/>
              <a:sym typeface="Times"/>
            </a:endParaRPr>
          </a:p>
          <a:p>
            <a:pPr marL="0" lvl="0" indent="0" algn="l" rtl="0">
              <a:lnSpc>
                <a:spcPct val="130000"/>
              </a:lnSpc>
              <a:spcBef>
                <a:spcPts val="0"/>
              </a:spcBef>
              <a:spcAft>
                <a:spcPts val="0"/>
              </a:spcAft>
              <a:buClr>
                <a:schemeClr val="dk1"/>
              </a:buClr>
              <a:buSzPts val="935"/>
              <a:buFont typeface="Arial"/>
              <a:buNone/>
            </a:pPr>
            <a:r>
              <a:rPr lang="en" sz="1873">
                <a:latin typeface="Times"/>
                <a:ea typeface="Times"/>
                <a:cs typeface="Times"/>
                <a:sym typeface="Times"/>
              </a:rPr>
              <a:t>Bishoy Galoaa, </a:t>
            </a:r>
            <a:r>
              <a:rPr lang="en" sz="1873" i="1">
                <a:latin typeface="Times"/>
                <a:ea typeface="Times"/>
                <a:cs typeface="Times"/>
                <a:sym typeface="Times"/>
              </a:rPr>
              <a:t>Ph. D. Student</a:t>
            </a:r>
            <a:endParaRPr sz="1873" i="1">
              <a:solidFill>
                <a:srgbClr val="000000"/>
              </a:solidFill>
              <a:latin typeface="Times"/>
              <a:ea typeface="Times"/>
              <a:cs typeface="Times"/>
              <a:sym typeface="Times"/>
            </a:endParaRPr>
          </a:p>
        </p:txBody>
      </p:sp>
      <p:sp>
        <p:nvSpPr>
          <p:cNvPr id="465" name="Google Shape;465;p16"/>
          <p:cNvSpPr txBox="1">
            <a:spLocks noGrp="1"/>
          </p:cNvSpPr>
          <p:nvPr>
            <p:ph type="body" idx="4294967295"/>
          </p:nvPr>
        </p:nvSpPr>
        <p:spPr>
          <a:xfrm>
            <a:off x="6414050" y="1594300"/>
            <a:ext cx="6006600" cy="2583000"/>
          </a:xfrm>
          <a:prstGeom prst="rect">
            <a:avLst/>
          </a:prstGeom>
          <a:noFill/>
          <a:ln>
            <a:noFill/>
          </a:ln>
        </p:spPr>
        <p:txBody>
          <a:bodyPr spcFirstLastPara="1" wrap="square" lIns="121900" tIns="121900" rIns="121900" bIns="121900" anchor="t" anchorCtr="0">
            <a:noAutofit/>
          </a:bodyPr>
          <a:lstStyle/>
          <a:p>
            <a:pPr marL="0" marR="0" lvl="0" indent="0" algn="l" rtl="0">
              <a:lnSpc>
                <a:spcPct val="130000"/>
              </a:lnSpc>
              <a:spcBef>
                <a:spcPts val="0"/>
              </a:spcBef>
              <a:spcAft>
                <a:spcPts val="0"/>
              </a:spcAft>
              <a:buClr>
                <a:srgbClr val="000000"/>
              </a:buClr>
              <a:buSzPts val="1018"/>
              <a:buFont typeface="Arial"/>
              <a:buNone/>
            </a:pPr>
            <a:r>
              <a:rPr lang="en" sz="1867" b="1" i="0" u="none" strike="noStrike" cap="none">
                <a:solidFill>
                  <a:srgbClr val="000000"/>
                </a:solidFill>
                <a:latin typeface="Times"/>
                <a:ea typeface="Times"/>
                <a:cs typeface="Times"/>
                <a:sym typeface="Times"/>
              </a:rPr>
              <a:t>Center for STEM Education</a:t>
            </a:r>
            <a:endParaRPr sz="1867" b="1" i="0" u="none" strike="noStrike" cap="none">
              <a:solidFill>
                <a:srgbClr val="000000"/>
              </a:solidFill>
              <a:latin typeface="Times"/>
              <a:ea typeface="Times"/>
              <a:cs typeface="Times"/>
              <a:sym typeface="Times"/>
            </a:endParaRPr>
          </a:p>
          <a:p>
            <a:pPr marL="0" marR="0" lvl="0" indent="0" algn="l" rtl="0">
              <a:lnSpc>
                <a:spcPct val="130000"/>
              </a:lnSpc>
              <a:spcBef>
                <a:spcPts val="0"/>
              </a:spcBef>
              <a:spcAft>
                <a:spcPts val="0"/>
              </a:spcAft>
              <a:buClr>
                <a:srgbClr val="000000"/>
              </a:buClr>
              <a:buSzPts val="1018"/>
              <a:buFont typeface="Arial"/>
              <a:buNone/>
            </a:pPr>
            <a:r>
              <a:rPr lang="en" sz="1867" i="0" u="none" strike="noStrike" cap="none">
                <a:solidFill>
                  <a:srgbClr val="000000"/>
                </a:solidFill>
                <a:latin typeface="Times"/>
                <a:ea typeface="Times"/>
                <a:cs typeface="Times"/>
                <a:sym typeface="Times"/>
              </a:rPr>
              <a:t>Claire Duggan, </a:t>
            </a:r>
            <a:r>
              <a:rPr lang="en" sz="1867" i="1" u="none" strike="noStrike" cap="none">
                <a:solidFill>
                  <a:srgbClr val="000000"/>
                </a:solidFill>
                <a:latin typeface="Times"/>
                <a:ea typeface="Times"/>
                <a:cs typeface="Times"/>
                <a:sym typeface="Times"/>
              </a:rPr>
              <a:t>Executive Director</a:t>
            </a:r>
            <a:endParaRPr sz="1867" i="1" u="none" strike="noStrike" cap="none">
              <a:solidFill>
                <a:srgbClr val="000000"/>
              </a:solidFill>
              <a:latin typeface="Times"/>
              <a:ea typeface="Times"/>
              <a:cs typeface="Times"/>
              <a:sym typeface="Times"/>
            </a:endParaRPr>
          </a:p>
          <a:p>
            <a:pPr marL="0" marR="0" lvl="0" indent="0" algn="l" rtl="0">
              <a:lnSpc>
                <a:spcPct val="130000"/>
              </a:lnSpc>
              <a:spcBef>
                <a:spcPts val="0"/>
              </a:spcBef>
              <a:spcAft>
                <a:spcPts val="0"/>
              </a:spcAft>
              <a:buClr>
                <a:srgbClr val="000000"/>
              </a:buClr>
              <a:buSzPts val="1018"/>
              <a:buFont typeface="Arial"/>
              <a:buNone/>
            </a:pPr>
            <a:r>
              <a:rPr lang="en" sz="1867" i="0" u="none" strike="noStrike" cap="none">
                <a:solidFill>
                  <a:srgbClr val="000000"/>
                </a:solidFill>
                <a:latin typeface="Times"/>
                <a:ea typeface="Times"/>
                <a:cs typeface="Times"/>
                <a:sym typeface="Times"/>
              </a:rPr>
              <a:t>Jennifer Love, </a:t>
            </a:r>
            <a:r>
              <a:rPr lang="en" sz="1867" i="1" u="none" strike="noStrike" cap="none">
                <a:solidFill>
                  <a:srgbClr val="000000"/>
                </a:solidFill>
                <a:latin typeface="Times"/>
                <a:ea typeface="Times"/>
                <a:cs typeface="Times"/>
                <a:sym typeface="Times"/>
              </a:rPr>
              <a:t>Associate Director</a:t>
            </a:r>
            <a:endParaRPr sz="1867" i="1" u="none" strike="noStrike" cap="none">
              <a:solidFill>
                <a:srgbClr val="000000"/>
              </a:solidFill>
              <a:latin typeface="Times"/>
              <a:ea typeface="Times"/>
              <a:cs typeface="Times"/>
              <a:sym typeface="Times"/>
            </a:endParaRPr>
          </a:p>
          <a:p>
            <a:pPr marL="0" marR="0" lvl="0" indent="0" algn="l" rtl="0">
              <a:lnSpc>
                <a:spcPct val="130000"/>
              </a:lnSpc>
              <a:spcBef>
                <a:spcPts val="0"/>
              </a:spcBef>
              <a:spcAft>
                <a:spcPts val="0"/>
              </a:spcAft>
              <a:buClr>
                <a:srgbClr val="000000"/>
              </a:buClr>
              <a:buSzPts val="1018"/>
              <a:buFont typeface="Arial"/>
              <a:buNone/>
            </a:pPr>
            <a:r>
              <a:rPr lang="en" sz="1867">
                <a:solidFill>
                  <a:srgbClr val="000000"/>
                </a:solidFill>
                <a:latin typeface="Times"/>
                <a:ea typeface="Times"/>
                <a:cs typeface="Times"/>
                <a:sym typeface="Times"/>
              </a:rPr>
              <a:t>Frances Corcell, Kenneth Santizo, and Ahmed Othman</a:t>
            </a:r>
            <a:r>
              <a:rPr lang="en" sz="1867" i="0" u="none" strike="noStrike" cap="none">
                <a:solidFill>
                  <a:srgbClr val="000000"/>
                </a:solidFill>
                <a:latin typeface="Times"/>
                <a:ea typeface="Times"/>
                <a:cs typeface="Times"/>
                <a:sym typeface="Times"/>
              </a:rPr>
              <a:t>, </a:t>
            </a:r>
            <a:endParaRPr sz="1867" i="0" u="none" strike="noStrike" cap="none">
              <a:solidFill>
                <a:srgbClr val="000000"/>
              </a:solidFill>
              <a:latin typeface="Times"/>
              <a:ea typeface="Times"/>
              <a:cs typeface="Times"/>
              <a:sym typeface="Times"/>
            </a:endParaRPr>
          </a:p>
          <a:p>
            <a:pPr marL="0" marR="0" lvl="0" indent="0" algn="l" rtl="0">
              <a:lnSpc>
                <a:spcPct val="130000"/>
              </a:lnSpc>
              <a:spcBef>
                <a:spcPts val="0"/>
              </a:spcBef>
              <a:spcAft>
                <a:spcPts val="0"/>
              </a:spcAft>
              <a:buClr>
                <a:srgbClr val="000000"/>
              </a:buClr>
              <a:buSzPts val="1018"/>
              <a:buFont typeface="Arial"/>
              <a:buNone/>
            </a:pPr>
            <a:r>
              <a:rPr lang="en" sz="1867" i="1" u="none" strike="noStrike" cap="none">
                <a:solidFill>
                  <a:srgbClr val="000000"/>
                </a:solidFill>
                <a:latin typeface="Times"/>
                <a:ea typeface="Times"/>
                <a:cs typeface="Times"/>
                <a:sym typeface="Times"/>
              </a:rPr>
              <a:t>YSP Coordinators</a:t>
            </a:r>
            <a:endParaRPr sz="1867" i="0" u="none" strike="noStrike" cap="none">
              <a:solidFill>
                <a:srgbClr val="000000"/>
              </a:solidFill>
              <a:latin typeface="Times"/>
              <a:ea typeface="Times"/>
              <a:cs typeface="Times"/>
              <a:sym typeface="Times"/>
            </a:endParaRPr>
          </a:p>
          <a:p>
            <a:pPr marL="0" marR="0" lvl="0" indent="0" algn="l" rtl="0">
              <a:lnSpc>
                <a:spcPct val="130000"/>
              </a:lnSpc>
              <a:spcBef>
                <a:spcPts val="0"/>
              </a:spcBef>
              <a:spcAft>
                <a:spcPts val="0"/>
              </a:spcAft>
              <a:buClr>
                <a:srgbClr val="000000"/>
              </a:buClr>
              <a:buSzPts val="1018"/>
              <a:buFont typeface="Arial"/>
              <a:buNone/>
            </a:pPr>
            <a:r>
              <a:rPr lang="en" sz="1867" i="0" u="none" strike="noStrike" cap="none">
                <a:solidFill>
                  <a:srgbClr val="000000"/>
                </a:solidFill>
                <a:latin typeface="Times"/>
                <a:ea typeface="Times"/>
                <a:cs typeface="Times"/>
                <a:sym typeface="Times"/>
              </a:rPr>
              <a:t>Nicolas Fuchs, </a:t>
            </a:r>
            <a:r>
              <a:rPr lang="en" sz="1867" i="1" u="none" strike="noStrike" cap="none">
                <a:solidFill>
                  <a:srgbClr val="000000"/>
                </a:solidFill>
                <a:latin typeface="Times"/>
                <a:ea typeface="Times"/>
                <a:cs typeface="Times"/>
                <a:sym typeface="Times"/>
              </a:rPr>
              <a:t>Pro</a:t>
            </a:r>
            <a:r>
              <a:rPr lang="en" sz="1867" i="1">
                <a:solidFill>
                  <a:srgbClr val="000000"/>
                </a:solidFill>
                <a:latin typeface="Times"/>
                <a:ea typeface="Times"/>
                <a:cs typeface="Times"/>
                <a:sym typeface="Times"/>
              </a:rPr>
              <a:t>gram Manager</a:t>
            </a:r>
            <a:endParaRPr sz="1867" i="1" u="none" strike="noStrike" cap="none">
              <a:solidFill>
                <a:srgbClr val="000000"/>
              </a:solidFill>
              <a:latin typeface="Times"/>
              <a:ea typeface="Times"/>
              <a:cs typeface="Times"/>
              <a:sym typeface="Times"/>
            </a:endParaRPr>
          </a:p>
          <a:p>
            <a:pPr marL="0" marR="0" lvl="0" indent="0" algn="l" rtl="0">
              <a:lnSpc>
                <a:spcPct val="130000"/>
              </a:lnSpc>
              <a:spcBef>
                <a:spcPts val="0"/>
              </a:spcBef>
              <a:spcAft>
                <a:spcPts val="0"/>
              </a:spcAft>
              <a:buClr>
                <a:srgbClr val="000000"/>
              </a:buClr>
              <a:buSzPts val="1018"/>
              <a:buFont typeface="Arial"/>
              <a:buNone/>
            </a:pPr>
            <a:r>
              <a:rPr lang="en" sz="1867" i="0" u="none" strike="noStrike" cap="none">
                <a:solidFill>
                  <a:srgbClr val="000000"/>
                </a:solidFill>
                <a:latin typeface="Times"/>
                <a:ea typeface="Times"/>
                <a:cs typeface="Times"/>
                <a:sym typeface="Times"/>
              </a:rPr>
              <a:t>Mary Howley, </a:t>
            </a:r>
            <a:r>
              <a:rPr lang="en" sz="1867" i="1" u="none" strike="noStrike" cap="none">
                <a:solidFill>
                  <a:srgbClr val="000000"/>
                </a:solidFill>
                <a:latin typeface="Times"/>
                <a:ea typeface="Times"/>
                <a:cs typeface="Times"/>
                <a:sym typeface="Times"/>
              </a:rPr>
              <a:t>Administrative Officer</a:t>
            </a:r>
            <a:endParaRPr sz="1867" i="1" u="none" strike="noStrike" cap="none">
              <a:solidFill>
                <a:srgbClr val="000000"/>
              </a:solidFill>
              <a:latin typeface="Times"/>
              <a:ea typeface="Times"/>
              <a:cs typeface="Times"/>
              <a:sym typeface="Times"/>
            </a:endParaRPr>
          </a:p>
        </p:txBody>
      </p:sp>
      <p:sp>
        <p:nvSpPr>
          <p:cNvPr id="466" name="Google Shape;466;p16"/>
          <p:cNvSpPr txBox="1"/>
          <p:nvPr/>
        </p:nvSpPr>
        <p:spPr>
          <a:xfrm>
            <a:off x="123025" y="4568688"/>
            <a:ext cx="11782200" cy="7341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450"/>
              <a:buFont typeface="Arial"/>
              <a:buNone/>
            </a:pPr>
            <a:r>
              <a:rPr lang="en" sz="2250">
                <a:latin typeface="Times"/>
                <a:ea typeface="Times"/>
                <a:cs typeface="Times"/>
                <a:sym typeface="Times"/>
              </a:rPr>
              <a:t>Augmented Cognition</a:t>
            </a:r>
            <a:r>
              <a:rPr lang="en" sz="2250" b="0" i="0" u="none" strike="noStrike" cap="none">
                <a:solidFill>
                  <a:srgbClr val="000000"/>
                </a:solidFill>
                <a:latin typeface="Times"/>
                <a:ea typeface="Times"/>
                <a:cs typeface="Times"/>
                <a:sym typeface="Times"/>
              </a:rPr>
              <a:t> Laboratory (ACLab)</a:t>
            </a:r>
            <a:endParaRPr sz="1200" b="0" i="0" u="none" strike="noStrike" cap="none">
              <a:solidFill>
                <a:srgbClr val="000000"/>
              </a:solidFill>
              <a:latin typeface="Times"/>
              <a:ea typeface="Times"/>
              <a:cs typeface="Times"/>
              <a:sym typeface="Times"/>
            </a:endParaRPr>
          </a:p>
          <a:p>
            <a:pPr marL="0" marR="0" lvl="0" indent="0" algn="ctr" rtl="0">
              <a:lnSpc>
                <a:spcPct val="100000"/>
              </a:lnSpc>
              <a:spcBef>
                <a:spcPts val="0"/>
              </a:spcBef>
              <a:spcAft>
                <a:spcPts val="0"/>
              </a:spcAft>
              <a:buClr>
                <a:srgbClr val="000000"/>
              </a:buClr>
              <a:buSzPts val="1300"/>
              <a:buFont typeface="Arial"/>
              <a:buNone/>
            </a:pPr>
            <a:r>
              <a:rPr lang="en" sz="1300" b="0" i="0" u="none" strike="noStrike" cap="none">
                <a:solidFill>
                  <a:srgbClr val="000000"/>
                </a:solidFill>
                <a:latin typeface="Times"/>
                <a:ea typeface="Times"/>
                <a:cs typeface="Times"/>
                <a:sym typeface="Times"/>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1"/>
                  </a:ext>
                </a:extLst>
              </a:rPr>
              <a:t>This work has been funded by the National Science Foundation (NSF)</a:t>
            </a:r>
            <a:r>
              <a:rPr lang="en" sz="1300">
                <a:latin typeface="Times"/>
                <a:ea typeface="Times"/>
                <a:cs typeface="Times"/>
                <a:sym typeface="Times"/>
              </a:rPr>
              <a:t>.</a:t>
            </a:r>
            <a:endParaRPr sz="1300"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1300"/>
              <a:buFont typeface="Arial"/>
              <a:buNone/>
            </a:pPr>
            <a:endParaRPr sz="1300" b="0" i="0" u="none" strike="noStrike" cap="none">
              <a:solidFill>
                <a:srgbClr val="000000"/>
              </a:solidFill>
              <a:latin typeface="Times"/>
              <a:ea typeface="Times"/>
              <a:cs typeface="Times"/>
              <a:sym typeface="Times"/>
            </a:endParaRPr>
          </a:p>
          <a:p>
            <a:pPr marL="0" marR="0" lvl="0" indent="0" algn="ctr"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Times"/>
              <a:ea typeface="Times"/>
              <a:cs typeface="Times"/>
              <a:sym typeface="Times"/>
            </a:endParaRPr>
          </a:p>
        </p:txBody>
      </p:sp>
      <p:pic>
        <p:nvPicPr>
          <p:cNvPr id="467" name="Google Shape;467;p16"/>
          <p:cNvPicPr preferRelativeResize="0"/>
          <p:nvPr/>
        </p:nvPicPr>
        <p:blipFill rotWithShape="1">
          <a:blip r:embed="rId5">
            <a:alphaModFix/>
          </a:blip>
          <a:srcRect/>
          <a:stretch/>
        </p:blipFill>
        <p:spPr>
          <a:xfrm>
            <a:off x="453226" y="5339018"/>
            <a:ext cx="894633" cy="898623"/>
          </a:xfrm>
          <a:prstGeom prst="rect">
            <a:avLst/>
          </a:prstGeom>
          <a:noFill/>
          <a:ln>
            <a:noFill/>
          </a:ln>
        </p:spPr>
      </p:pic>
      <p:pic>
        <p:nvPicPr>
          <p:cNvPr id="468" name="Google Shape;468;p16"/>
          <p:cNvPicPr preferRelativeResize="0"/>
          <p:nvPr/>
        </p:nvPicPr>
        <p:blipFill rotWithShape="1">
          <a:blip r:embed="rId6">
            <a:alphaModFix/>
          </a:blip>
          <a:srcRect/>
          <a:stretch/>
        </p:blipFill>
        <p:spPr>
          <a:xfrm>
            <a:off x="6191251" y="5495699"/>
            <a:ext cx="1560092" cy="734167"/>
          </a:xfrm>
          <a:prstGeom prst="rect">
            <a:avLst/>
          </a:prstGeom>
          <a:noFill/>
          <a:ln>
            <a:noFill/>
          </a:ln>
        </p:spPr>
      </p:pic>
      <p:pic>
        <p:nvPicPr>
          <p:cNvPr id="469" name="Google Shape;469;p16"/>
          <p:cNvPicPr preferRelativeResize="0"/>
          <p:nvPr/>
        </p:nvPicPr>
        <p:blipFill rotWithShape="1">
          <a:blip r:embed="rId7">
            <a:alphaModFix/>
          </a:blip>
          <a:srcRect/>
          <a:stretch/>
        </p:blipFill>
        <p:spPr>
          <a:xfrm>
            <a:off x="8212477" y="5487594"/>
            <a:ext cx="3702981" cy="750400"/>
          </a:xfrm>
          <a:prstGeom prst="rect">
            <a:avLst/>
          </a:prstGeom>
          <a:noFill/>
          <a:ln>
            <a:noFill/>
          </a:ln>
        </p:spPr>
      </p:pic>
      <p:pic>
        <p:nvPicPr>
          <p:cNvPr id="470" name="Google Shape;470;p16" title="image.png"/>
          <p:cNvPicPr preferRelativeResize="0"/>
          <p:nvPr/>
        </p:nvPicPr>
        <p:blipFill>
          <a:blip r:embed="rId8">
            <a:alphaModFix/>
          </a:blip>
          <a:stretch>
            <a:fillRect/>
          </a:stretch>
        </p:blipFill>
        <p:spPr>
          <a:xfrm>
            <a:off x="1824863" y="5314399"/>
            <a:ext cx="996384" cy="947850"/>
          </a:xfrm>
          <a:prstGeom prst="rect">
            <a:avLst/>
          </a:prstGeom>
          <a:noFill/>
          <a:ln>
            <a:noFill/>
          </a:ln>
        </p:spPr>
      </p:pic>
      <p:pic>
        <p:nvPicPr>
          <p:cNvPr id="471" name="Google Shape;471;p16" title="image.png"/>
          <p:cNvPicPr preferRelativeResize="0"/>
          <p:nvPr/>
        </p:nvPicPr>
        <p:blipFill>
          <a:blip r:embed="rId9">
            <a:alphaModFix/>
          </a:blip>
          <a:stretch>
            <a:fillRect/>
          </a:stretch>
        </p:blipFill>
        <p:spPr>
          <a:xfrm>
            <a:off x="11367725" y="44749"/>
            <a:ext cx="707345" cy="672900"/>
          </a:xfrm>
          <a:prstGeom prst="rect">
            <a:avLst/>
          </a:prstGeom>
          <a:noFill/>
          <a:ln>
            <a:noFill/>
          </a:ln>
        </p:spPr>
      </p:pic>
      <p:pic>
        <p:nvPicPr>
          <p:cNvPr id="472" name="Google Shape;472;p16"/>
          <p:cNvPicPr preferRelativeResize="0"/>
          <p:nvPr/>
        </p:nvPicPr>
        <p:blipFill rotWithShape="1">
          <a:blip r:embed="rId10">
            <a:alphaModFix/>
          </a:blip>
          <a:srcRect/>
          <a:stretch/>
        </p:blipFill>
        <p:spPr>
          <a:xfrm>
            <a:off x="3298247" y="5495704"/>
            <a:ext cx="2586455" cy="6773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77"/>
        <p:cNvGrpSpPr/>
        <p:nvPr/>
      </p:nvGrpSpPr>
      <p:grpSpPr>
        <a:xfrm>
          <a:off x="0" y="0"/>
          <a:ext cx="0" cy="0"/>
          <a:chOff x="0" y="0"/>
          <a:chExt cx="0" cy="0"/>
        </a:xfrm>
      </p:grpSpPr>
      <p:pic>
        <p:nvPicPr>
          <p:cNvPr id="478" name="Google Shape;478;g4a6c850539ede2de_0" descr="bar"/>
          <p:cNvPicPr preferRelativeResize="0"/>
          <p:nvPr/>
        </p:nvPicPr>
        <p:blipFill rotWithShape="1">
          <a:blip r:embed="rId3">
            <a:alphaModFix/>
          </a:blip>
          <a:srcRect/>
          <a:stretch/>
        </p:blipFill>
        <p:spPr>
          <a:xfrm>
            <a:off x="63500" y="6507427"/>
            <a:ext cx="12064998" cy="48937"/>
          </a:xfrm>
          <a:prstGeom prst="rect">
            <a:avLst/>
          </a:prstGeom>
          <a:noFill/>
          <a:ln>
            <a:noFill/>
          </a:ln>
        </p:spPr>
      </p:pic>
      <p:sp>
        <p:nvSpPr>
          <p:cNvPr id="479" name="Google Shape;479;g4a6c850539ede2de_0"/>
          <p:cNvSpPr txBox="1"/>
          <p:nvPr/>
        </p:nvSpPr>
        <p:spPr>
          <a:xfrm>
            <a:off x="127000" y="6588125"/>
            <a:ext cx="3153900" cy="241500"/>
          </a:xfrm>
          <a:prstGeom prst="rect">
            <a:avLst/>
          </a:prstGeom>
          <a:noFill/>
          <a:ln>
            <a:noFill/>
          </a:ln>
        </p:spPr>
        <p:txBody>
          <a:bodyPr spcFirstLastPara="1" wrap="square" lIns="23700" tIns="11850" rIns="23700" bIns="11850" anchor="t" anchorCtr="0">
            <a:noAutofit/>
          </a:bodyPr>
          <a:lstStyle/>
          <a:p>
            <a:pPr marL="0" marR="0" lvl="0" indent="0" algn="ctr" rtl="0">
              <a:lnSpc>
                <a:spcPct val="100000"/>
              </a:lnSpc>
              <a:spcBef>
                <a:spcPts val="0"/>
              </a:spcBef>
              <a:spcAft>
                <a:spcPts val="0"/>
              </a:spcAft>
              <a:buClr>
                <a:schemeClr val="dk1"/>
              </a:buClr>
              <a:buSzPts val="100"/>
              <a:buFont typeface="Arial"/>
              <a:buNone/>
            </a:pPr>
            <a:r>
              <a:rPr lang="en" sz="700" b="1" i="0" u="none" strike="noStrike" cap="none">
                <a:solidFill>
                  <a:schemeClr val="dk1"/>
                </a:solidFill>
                <a:latin typeface="Arial"/>
                <a:ea typeface="Arial"/>
                <a:cs typeface="Arial"/>
                <a:sym typeface="Arial"/>
              </a:rPr>
              <a:t>Young Scholars Program at Northeastern University</a:t>
            </a:r>
            <a:br>
              <a:rPr lang="en" sz="700" b="1" i="0" u="none" strike="noStrike" cap="none">
                <a:solidFill>
                  <a:schemeClr val="dk1"/>
                </a:solidFill>
                <a:latin typeface="Arial"/>
                <a:ea typeface="Arial"/>
                <a:cs typeface="Arial"/>
                <a:sym typeface="Arial"/>
              </a:rPr>
            </a:br>
            <a:r>
              <a:rPr lang="en" sz="700" b="0" i="0" u="none" strike="noStrike" cap="none">
                <a:solidFill>
                  <a:schemeClr val="dk1"/>
                </a:solidFill>
                <a:latin typeface="Arial"/>
                <a:ea typeface="Arial"/>
                <a:cs typeface="Arial"/>
                <a:sym typeface="Arial"/>
              </a:rPr>
              <a:t>Claire Duggan, Program Director</a:t>
            </a:r>
            <a:endParaRPr sz="6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500"/>
              <a:buFont typeface="Arial"/>
              <a:buNone/>
            </a:pPr>
            <a:endParaRPr sz="700" b="0" i="0" u="none" strike="noStrike" cap="none">
              <a:solidFill>
                <a:schemeClr val="dk1"/>
              </a:solidFill>
              <a:latin typeface="Arial"/>
              <a:ea typeface="Arial"/>
              <a:cs typeface="Arial"/>
              <a:sym typeface="Arial"/>
            </a:endParaRPr>
          </a:p>
        </p:txBody>
      </p:sp>
      <p:sp>
        <p:nvSpPr>
          <p:cNvPr id="480" name="Google Shape;480;g4a6c850539ede2de_0"/>
          <p:cNvSpPr txBox="1"/>
          <p:nvPr/>
        </p:nvSpPr>
        <p:spPr>
          <a:xfrm>
            <a:off x="9032146" y="6616375"/>
            <a:ext cx="3086100" cy="171300"/>
          </a:xfrm>
          <a:prstGeom prst="rect">
            <a:avLst/>
          </a:prstGeom>
          <a:noFill/>
          <a:ln>
            <a:noFill/>
          </a:ln>
        </p:spPr>
        <p:txBody>
          <a:bodyPr spcFirstLastPara="1" wrap="square" lIns="23700" tIns="11850" rIns="23700" bIns="11850" anchor="t" anchorCtr="0">
            <a:noAutofit/>
          </a:bodyPr>
          <a:lstStyle/>
          <a:p>
            <a:pPr marL="0" marR="0" lvl="0" indent="0" algn="ctr" rtl="0">
              <a:lnSpc>
                <a:spcPct val="100000"/>
              </a:lnSpc>
              <a:spcBef>
                <a:spcPts val="0"/>
              </a:spcBef>
              <a:spcAft>
                <a:spcPts val="0"/>
              </a:spcAft>
              <a:buClr>
                <a:schemeClr val="dk1"/>
              </a:buClr>
              <a:buSzPts val="100"/>
              <a:buFont typeface="Arial"/>
              <a:buNone/>
            </a:pPr>
            <a:r>
              <a:rPr lang="en" sz="800" b="0" i="0" u="none" strike="noStrike" cap="none">
                <a:solidFill>
                  <a:schemeClr val="dk1"/>
                </a:solidFill>
                <a:latin typeface="Arial"/>
                <a:ea typeface="Arial"/>
                <a:cs typeface="Arial"/>
                <a:sym typeface="Arial"/>
              </a:rPr>
              <a:t>This work was supported by the National Science Foundation</a:t>
            </a:r>
            <a:endParaRPr sz="800" b="0" i="0" u="none" strike="noStrike" cap="none">
              <a:solidFill>
                <a:schemeClr val="dk1"/>
              </a:solidFill>
              <a:latin typeface="Arial"/>
              <a:ea typeface="Arial"/>
              <a:cs typeface="Arial"/>
              <a:sym typeface="Arial"/>
            </a:endParaRPr>
          </a:p>
        </p:txBody>
      </p:sp>
      <p:sp>
        <p:nvSpPr>
          <p:cNvPr id="481" name="Google Shape;481;g4a6c850539ede2de_0"/>
          <p:cNvSpPr txBox="1"/>
          <p:nvPr/>
        </p:nvSpPr>
        <p:spPr>
          <a:xfrm>
            <a:off x="3741014" y="43530"/>
            <a:ext cx="5492100" cy="803700"/>
          </a:xfrm>
          <a:prstGeom prst="rect">
            <a:avLst/>
          </a:prstGeom>
          <a:noFill/>
          <a:ln>
            <a:noFill/>
          </a:ln>
        </p:spPr>
        <p:txBody>
          <a:bodyPr spcFirstLastPara="1" wrap="square" lIns="23700" tIns="11850" rIns="23700" bIns="11850" anchor="t" anchorCtr="0">
            <a:noAutofit/>
          </a:bodyPr>
          <a:lstStyle/>
          <a:p>
            <a:pPr marL="0" marR="0" lvl="0" indent="0" algn="ctr" rtl="0">
              <a:lnSpc>
                <a:spcPct val="100000"/>
              </a:lnSpc>
              <a:spcBef>
                <a:spcPts val="0"/>
              </a:spcBef>
              <a:spcAft>
                <a:spcPts val="0"/>
              </a:spcAft>
              <a:buClr>
                <a:schemeClr val="dk2"/>
              </a:buClr>
              <a:buSzPts val="300"/>
              <a:buFont typeface="Arial"/>
              <a:buNone/>
            </a:pPr>
            <a:r>
              <a:rPr lang="en" sz="1200" b="1"/>
              <a:t>Video Language Models for Generic Task Assistance</a:t>
            </a:r>
            <a:endParaRPr sz="1200" b="1" i="0" u="none" strike="noStrike" cap="none">
              <a:solidFill>
                <a:srgbClr val="000000"/>
              </a:solidFill>
              <a:latin typeface="Arial"/>
              <a:ea typeface="Arial"/>
              <a:cs typeface="Arial"/>
              <a:sym typeface="Arial"/>
            </a:endParaRPr>
          </a:p>
          <a:p>
            <a:pPr marL="0" lvl="0" indent="0" algn="ctr" rtl="0">
              <a:lnSpc>
                <a:spcPct val="115000"/>
              </a:lnSpc>
              <a:spcBef>
                <a:spcPts val="0"/>
              </a:spcBef>
              <a:spcAft>
                <a:spcPts val="0"/>
              </a:spcAft>
              <a:buClr>
                <a:schemeClr val="dk1"/>
              </a:buClr>
              <a:buSzPts val="1500"/>
              <a:buFont typeface="Arial"/>
              <a:buNone/>
            </a:pPr>
            <a:r>
              <a:rPr lang="en" sz="900">
                <a:solidFill>
                  <a:schemeClr val="dk1"/>
                </a:solidFill>
              </a:rPr>
              <a:t>Arin Shinde, YSP Student, </a:t>
            </a:r>
            <a:r>
              <a:rPr lang="en" sz="900" i="1">
                <a:solidFill>
                  <a:schemeClr val="dk1"/>
                </a:solidFill>
              </a:rPr>
              <a:t>Shrewsbury High School</a:t>
            </a:r>
            <a:r>
              <a:rPr lang="en" sz="900">
                <a:solidFill>
                  <a:schemeClr val="dk1"/>
                </a:solidFill>
              </a:rPr>
              <a:t>​</a:t>
            </a:r>
            <a:endParaRPr sz="900"/>
          </a:p>
          <a:p>
            <a:pPr marL="0" marR="0" lvl="0" indent="0" algn="ctr" rtl="0">
              <a:lnSpc>
                <a:spcPct val="115000"/>
              </a:lnSpc>
              <a:spcBef>
                <a:spcPts val="0"/>
              </a:spcBef>
              <a:spcAft>
                <a:spcPts val="0"/>
              </a:spcAft>
              <a:buClr>
                <a:schemeClr val="dk1"/>
              </a:buClr>
              <a:buSzPts val="1500"/>
              <a:buFont typeface="Arial"/>
              <a:buNone/>
            </a:pPr>
            <a:r>
              <a:rPr lang="en" sz="900"/>
              <a:t>Nyasa Luharuka</a:t>
            </a:r>
            <a:r>
              <a:rPr lang="en" sz="900" b="0" i="0" u="none" strike="noStrike" cap="none">
                <a:solidFill>
                  <a:srgbClr val="000000"/>
                </a:solidFill>
                <a:latin typeface="Arial"/>
                <a:ea typeface="Arial"/>
                <a:cs typeface="Arial"/>
                <a:sym typeface="Arial"/>
              </a:rPr>
              <a:t>, YSP Student, </a:t>
            </a:r>
            <a:r>
              <a:rPr lang="en" sz="900" i="1"/>
              <a:t>Lexington H</a:t>
            </a:r>
            <a:r>
              <a:rPr lang="en" sz="900" b="0" i="1" u="none" strike="noStrike" cap="none">
                <a:solidFill>
                  <a:srgbClr val="000000"/>
                </a:solidFill>
                <a:latin typeface="Arial"/>
                <a:ea typeface="Arial"/>
                <a:cs typeface="Arial"/>
                <a:sym typeface="Arial"/>
              </a:rPr>
              <a:t>igh School</a:t>
            </a:r>
            <a:r>
              <a:rPr lang="en" sz="900" b="0" i="0" u="none" strike="noStrike" cap="none">
                <a:solidFill>
                  <a:srgbClr val="000000"/>
                </a:solidFill>
                <a:latin typeface="Arial"/>
                <a:ea typeface="Arial"/>
                <a:cs typeface="Arial"/>
                <a:sym typeface="Arial"/>
              </a:rPr>
              <a:t>​</a:t>
            </a:r>
            <a:endParaRPr sz="900" b="0" i="0"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500"/>
              <a:buFont typeface="Arial"/>
              <a:buNone/>
            </a:pPr>
            <a:r>
              <a:rPr lang="en" sz="900"/>
              <a:t>Kurosh Kavoosi, Student, </a:t>
            </a:r>
            <a:r>
              <a:rPr lang="en" sz="900" i="1"/>
              <a:t>Nashua High School South</a:t>
            </a:r>
            <a:endParaRPr sz="900" i="1"/>
          </a:p>
          <a:p>
            <a:pPr marL="0" marR="0" lvl="0" indent="0" algn="ctr" rtl="0">
              <a:lnSpc>
                <a:spcPct val="115000"/>
              </a:lnSpc>
              <a:spcBef>
                <a:spcPts val="0"/>
              </a:spcBef>
              <a:spcAft>
                <a:spcPts val="0"/>
              </a:spcAft>
              <a:buClr>
                <a:schemeClr val="dk1"/>
              </a:buClr>
              <a:buSzPts val="1500"/>
              <a:buFont typeface="Arial"/>
              <a:buNone/>
            </a:pPr>
            <a:r>
              <a:rPr lang="en" sz="900"/>
              <a:t>Bishoy Galoaa,</a:t>
            </a:r>
            <a:r>
              <a:rPr lang="en" sz="900" b="0" i="0" u="none" strike="noStrike" cap="none">
                <a:solidFill>
                  <a:srgbClr val="000000"/>
                </a:solidFill>
                <a:latin typeface="Arial"/>
                <a:ea typeface="Arial"/>
                <a:cs typeface="Arial"/>
                <a:sym typeface="Arial"/>
              </a:rPr>
              <a:t> </a:t>
            </a:r>
            <a:r>
              <a:rPr lang="en" sz="900"/>
              <a:t>College of Electrical and Computer Engineering</a:t>
            </a:r>
            <a:r>
              <a:rPr lang="en" sz="900" b="0" i="0" u="none" strike="noStrike" cap="none">
                <a:solidFill>
                  <a:srgbClr val="000000"/>
                </a:solidFill>
                <a:latin typeface="Arial"/>
                <a:ea typeface="Arial"/>
                <a:cs typeface="Arial"/>
                <a:sym typeface="Arial"/>
              </a:rPr>
              <a:t>, </a:t>
            </a:r>
            <a:r>
              <a:rPr lang="en" sz="900" b="0" i="1" u="none" strike="noStrike" cap="none">
                <a:solidFill>
                  <a:srgbClr val="000000"/>
                </a:solidFill>
                <a:latin typeface="Arial"/>
                <a:ea typeface="Arial"/>
                <a:cs typeface="Arial"/>
                <a:sym typeface="Arial"/>
              </a:rPr>
              <a:t>Northeastern University</a:t>
            </a:r>
            <a:r>
              <a:rPr lang="en" sz="900" b="0" i="0" u="none" strike="noStrike" cap="none">
                <a:solidFill>
                  <a:srgbClr val="000000"/>
                </a:solidFill>
                <a:latin typeface="Arial"/>
                <a:ea typeface="Arial"/>
                <a:cs typeface="Arial"/>
                <a:sym typeface="Arial"/>
              </a:rPr>
              <a:t>​</a:t>
            </a:r>
            <a:endParaRPr sz="900" b="0" i="0" u="none" strike="noStrike" cap="none">
              <a:solidFill>
                <a:srgbClr val="000000"/>
              </a:solidFill>
              <a:latin typeface="Arial"/>
              <a:ea typeface="Arial"/>
              <a:cs typeface="Arial"/>
              <a:sym typeface="Arial"/>
            </a:endParaRPr>
          </a:p>
          <a:p>
            <a:pPr marL="0" marR="0" lvl="0" indent="0" algn="ctr" rtl="0">
              <a:lnSpc>
                <a:spcPct val="115000"/>
              </a:lnSpc>
              <a:spcBef>
                <a:spcPts val="0"/>
              </a:spcBef>
              <a:spcAft>
                <a:spcPts val="0"/>
              </a:spcAft>
              <a:buClr>
                <a:schemeClr val="dk1"/>
              </a:buClr>
              <a:buSzPts val="1500"/>
              <a:buFont typeface="Arial"/>
              <a:buNone/>
            </a:pPr>
            <a:r>
              <a:rPr lang="en" sz="900"/>
              <a:t>Sarah Ostadabbas</a:t>
            </a:r>
            <a:r>
              <a:rPr lang="en" sz="900" b="0" i="0" u="none" strike="noStrike" cap="none">
                <a:solidFill>
                  <a:srgbClr val="000000"/>
                </a:solidFill>
                <a:latin typeface="Arial"/>
                <a:ea typeface="Arial"/>
                <a:cs typeface="Arial"/>
                <a:sym typeface="Arial"/>
              </a:rPr>
              <a:t>, Department, </a:t>
            </a:r>
            <a:r>
              <a:rPr lang="en" sz="900" b="0" i="1" u="none" strike="noStrike" cap="none">
                <a:solidFill>
                  <a:srgbClr val="000000"/>
                </a:solidFill>
                <a:latin typeface="Arial"/>
                <a:ea typeface="Arial"/>
                <a:cs typeface="Arial"/>
                <a:sym typeface="Arial"/>
              </a:rPr>
              <a:t>Northeastern University</a:t>
            </a:r>
            <a:r>
              <a:rPr lang="en" sz="900" b="0" i="0" u="none" strike="noStrike" cap="none">
                <a:solidFill>
                  <a:srgbClr val="000000"/>
                </a:solidFill>
                <a:latin typeface="Arial"/>
                <a:ea typeface="Arial"/>
                <a:cs typeface="Arial"/>
                <a:sym typeface="Arial"/>
              </a:rPr>
              <a:t>​</a:t>
            </a:r>
            <a:endParaRPr sz="900" b="0" i="0" u="none" strike="noStrike" cap="none">
              <a:solidFill>
                <a:srgbClr val="000000"/>
              </a:solidFill>
              <a:latin typeface="Arial"/>
              <a:ea typeface="Arial"/>
              <a:cs typeface="Arial"/>
              <a:sym typeface="Arial"/>
            </a:endParaRPr>
          </a:p>
          <a:p>
            <a:pPr marL="0" marR="0" lvl="0" indent="0" algn="ctr" rtl="0">
              <a:lnSpc>
                <a:spcPct val="100000"/>
              </a:lnSpc>
              <a:spcBef>
                <a:spcPts val="0"/>
              </a:spcBef>
              <a:spcAft>
                <a:spcPts val="0"/>
              </a:spcAft>
              <a:buClr>
                <a:schemeClr val="dk2"/>
              </a:buClr>
              <a:buSzPts val="300"/>
              <a:buFont typeface="Arial"/>
              <a:buNone/>
            </a:pPr>
            <a:endParaRPr sz="900" b="0" i="0" u="none" strike="noStrike" cap="none">
              <a:solidFill>
                <a:srgbClr val="000000"/>
              </a:solidFill>
              <a:latin typeface="Arial"/>
              <a:ea typeface="Arial"/>
              <a:cs typeface="Arial"/>
              <a:sym typeface="Arial"/>
            </a:endParaRPr>
          </a:p>
        </p:txBody>
      </p:sp>
      <p:sp>
        <p:nvSpPr>
          <p:cNvPr id="482" name="Google Shape;482;g4a6c850539ede2de_0" descr="Image result for Northeastern ALERT program"/>
          <p:cNvSpPr txBox="1"/>
          <p:nvPr/>
        </p:nvSpPr>
        <p:spPr>
          <a:xfrm>
            <a:off x="109801" y="-136591"/>
            <a:ext cx="84600" cy="63600"/>
          </a:xfrm>
          <a:prstGeom prst="rect">
            <a:avLst/>
          </a:prstGeom>
          <a:noFill/>
          <a:ln>
            <a:noFill/>
          </a:ln>
        </p:spPr>
        <p:txBody>
          <a:bodyPr spcFirstLastPara="1" wrap="square" lIns="23700" tIns="11850" rIns="23700" bIns="1185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483" name="Google Shape;483;g4a6c850539ede2de_0" descr="Image result for Northeastern ALERT program"/>
          <p:cNvSpPr txBox="1"/>
          <p:nvPr/>
        </p:nvSpPr>
        <p:spPr>
          <a:xfrm>
            <a:off x="152135" y="-104841"/>
            <a:ext cx="84600" cy="63600"/>
          </a:xfrm>
          <a:prstGeom prst="rect">
            <a:avLst/>
          </a:prstGeom>
          <a:noFill/>
          <a:ln>
            <a:noFill/>
          </a:ln>
        </p:spPr>
        <p:txBody>
          <a:bodyPr spcFirstLastPara="1" wrap="square" lIns="23700" tIns="11850" rIns="23700" bIns="1185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484" name="Google Shape;484;g4a6c850539ede2de_0" descr="Image result for Northeastern ALERT program"/>
          <p:cNvSpPr txBox="1"/>
          <p:nvPr/>
        </p:nvSpPr>
        <p:spPr>
          <a:xfrm>
            <a:off x="194468" y="-73091"/>
            <a:ext cx="84600" cy="63600"/>
          </a:xfrm>
          <a:prstGeom prst="rect">
            <a:avLst/>
          </a:prstGeom>
          <a:noFill/>
          <a:ln>
            <a:noFill/>
          </a:ln>
        </p:spPr>
        <p:txBody>
          <a:bodyPr spcFirstLastPara="1" wrap="square" lIns="23700" tIns="11850" rIns="23700" bIns="1185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485" name="Google Shape;485;g4a6c850539ede2de_0" descr="data:image/jpeg;base64,/9j/4AAQSkZJRgABAQAAAQABAAD/2wCEAAkGBwgHBhUUExMVFRQXGSIbGRgYGRofHxwhIB8gIh8cJyUkJzAhIh4xJx0mJDEhKikyLjo6GR80OD8tOSgtLjcBCgoKDg0OGxAQGjQlICU4Li4uNzAzLDU3NCwsNCwsLCwsLSwtLCw3NCw0LywsNS80LDQwLDQsLCwsLCw0NCwsLP/AABEIACwAgQMBEQACEQEDEQH/xAAbAAEAAwADAQAAAAAAAAAAAAAABAUGAgMHAf/EADoQAAEDAwMBBQYDBQkAAAAAAAECAxEABAUGITESE0FRcYEHFCJhodEykbEVM8HS4RYkNlJUcoOSk//EABoBAQADAQEBAAAAAAAAAAAAAAACAwQBBQb/xAAwEQACAgIBAgMFCAMBAAAAAAABAgADBBESITEyUWEFExRBgSMzNFKhweHxkbHRIv/aAAwDAQACEQMRAD8A9SzuVuGgUtbRyrnfwrRVUD1aUW2EeGY291JlH7kguqSe4J2Hlt/Gu5WNuvdfQj9Zm985PUyz09qm+Q+EvHtEHaT+IfevIryGB00vS0/Ob1JChNbppn2kRSIpEUiKRFIikRSIpEUiKRFIikTB3F9/cyk8yZ8++vQCddzAW6amNyB7W7THI5rQZSJp7G3Q0yDHxEb18nlEC1gnbc1oOgmt/a1ticChx4kJ2EgTzxXpYdbWIFHfUtaxa120g/2+0/8A51f9DW34G7ylXxlXnLbD53HZlJ7FwKI5HBHpVNlL1+IS6u5LPCZxttQY+5y6rdKj2qZkQY2id/WutQ4Tme04LkL8B3lpVMtikRSIpEUiKRFIikRSIpEz+V0vbXiVFBKVqM87fMRWhMll9ZQ9Ct2lZa6fZx65KCpXiR+ndXlZWbk2f+dcR6f9k66EXr3k1nErvXdwUp7zxNZ6cdnPUdJNlEi+01CW9KgDYBaQPrX0Ps8at16TJnfdT7pnHaed06wXGrUrLaeoqQ31ExvMiZrt9lwtYKTrfrOUV0mpSwG9DymcwrDCPaSBafukk9XSfhA6TI/2zEfOPCtVrH4X7TvM1aj4n7PtL3EX1i5r51tNslLgCpe61En8M/DED+lZ7EcY4Yt08pordTkEBevn/id+b1p7tkixbMl90bGDAB7xsDNRqxNrzc6Elbl6bgg2Ywms/esl2FyyWHTxJ2PgNwPtS3E4rzQ7EVZXJuDjRnfqTVoxWQTbtNF59UfDMATwPPvqNGLzXmx0JK7J4NwUbMqMzrLUGJbAdtENlX4VFZKfnx9xV9WJTZ4W3KLMq6vxLr6y1f1M5hMA0u6AU+5MIbj4t9j8hBH51QMcW2EV9h5y45BrrBs7nykB3WeYsEpcuLFSGVH8QVJE8d36xVoxK36I+zKzlWL1dNCW+oNUN4zAouWkh1K1AAdXTyCZ4PhxVFOMXsKMdal92RwrDqNypyWurhtoKYti6lKQXFyelJIBKZA3idzV1eECdO2vKU2ZZHgXfnL/AExn2dQY/tEgpIMKSTMH7VnvoNTaM0UXC1diXFUS6KRFIikTIe1H/DH/ACJ/jW3A+9+kx533UqMFoHHZLDNOqddBWgKIBTAkeVX25zo5UAdJTVho6BiT1kfHu3GjdXJtkr62XCkEECfi2B8wfQ71JwMikuRoiRQnHuCA7BndhSoe064jnpXH5JqNv4Rfp+87X+Kb6/tPnslSly4fWrdyBJPO8k/Wu+0egUDtHs7rsnvHtYHZX1utH7yDEc7EEfWns7qrA9o9odCpHecs/bunXaV2kOXCUhTiDwISAN/mmNvLxrlLD4fVnRflFqn4jdfU/OSc1jdR6sW226yi3aQZJ6+okxE8eE7R31GqynH2VOzJW13X6DDQlVq5i4RrK3abiUIQlvr45PPrVuMR7hmb13K8gH3yqvpqXWSx2sshYrbcXblChCto+vdVCWYyMGUHcuevIdSrEalRqHF3eH0Chp0pJD4I6TOxCjV1Ni2ZBZfKVXVtXj8W85s9NMNI0g2kAQWtx4yN5rDexNxPrNtIApA9JmfZAT7o95p/StftLxCZPZvhM9DrzJ6UUiKRFImf1xibrM4Ts2gCrrB3MbCa04tq12cmmfKraxOKzNWmK13Z2qW0OICEiEiUbAelamtxWOyP9zKteUoAB6STgNGZA5pNzeOBSknqCQZJI4k8QOYHgKjdlpw93WJKrFfnzsMl4rT2QttcO3KgnslBUGd9+mNvSoWXo2OKx3k0ocXmw9v6kS/0vmcTmlXFgpMLklCo2ncjfYidx3iammTXYgS75SDY9iOXqPec8fpbLZPMpuL9afgjpbTHcZHGwE7+Jrj5NaIUpHedTHsdw9p7SoubO4z+srhVo52K0bElRBUR8JIgbDb6T3xVyuKqFFg2D/cpKG25jWdanbkMVrLGWanTdlQQOogLPA8xB8q4luM7BeHeSevIReXLtJH7Outa4Bm5Cg3ctkp6uAuDt5Gd/Mmo+8XGsNfdTJcGyKw/ZhOy4x+uMrbdi6ptDZ2UsESR6b/lFcV8VDyUEmdKZLjixGpP1DpZ93SjdswepSFhRKzE7Kk/meKqpyQLjY8suxyagiy/xFm9aYJtpUdSUdJ84rPY4awsJorUqgUzP6CwGS0/ZuhxKSpUdICtjA8e6tOZelrDjM2JQ9SkGXnvmY/0qf8A2H8tZ+Ff5v0/maOVn5f1/iWtUy2KRFIikRSIpEUiKRFInn+tdP2lnce8tKcbcWZV0qgT3niZ9Yr0sW9mHBuonnZNCqeanRlVgrN3UF32b9w+pHeOvmPSrrXFQ5Io3KqlNp4sx1PTrK0YsLVLbaQlCRAAryWYsdnvPUVQo0J31GSikRSIpEUif//Z"/>
          <p:cNvSpPr txBox="1"/>
          <p:nvPr/>
        </p:nvSpPr>
        <p:spPr>
          <a:xfrm>
            <a:off x="236801" y="-41341"/>
            <a:ext cx="84600" cy="63600"/>
          </a:xfrm>
          <a:prstGeom prst="rect">
            <a:avLst/>
          </a:prstGeom>
          <a:noFill/>
          <a:ln>
            <a:noFill/>
          </a:ln>
        </p:spPr>
        <p:txBody>
          <a:bodyPr spcFirstLastPara="1" wrap="square" lIns="23700" tIns="11850" rIns="23700" bIns="1185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486" name="Google Shape;486;g4a6c850539ede2de_0" descr="data:image/jpeg;base64,/9j/4AAQSkZJRgABAQAAAQABAAD/2wCEAAkGBwgHBhUUExMVFRQXGSIbGRgYGRofHxwhIB8gIh8cJyUkJzAhIh4xJx0mJDEhKikyLjo6GR80OD8tOSgtLjcBCgoKDg0OGxAQGjQlICU4Li4uNzAzLDU3NCwsNCwsLCwsLSwtLCw3NCw0LywsNS80LDQwLDQsLCwsLCw0NCwsLP/AABEIACwAgQMBEQACEQEDEQH/xAAbAAEAAwADAQAAAAAAAAAAAAAABAUGAgMHAf/EADoQAAEDAwMBBQYDBQkAAAAAAAECAxEABAUGITESE0FRcYEHFCJhodEykbEVM8HS4RYkNlJUcoOSk//EABoBAQADAQEBAAAAAAAAAAAAAAACAwQBBQb/xAAwEQACAgIBAgMFCAMBAAAAAAABAgADBBESITEyUWEFExRBgSMzNFKhweHxkbHRIv/aAAwDAQACEQMRAD8A9SzuVuGgUtbRyrnfwrRVUD1aUW2EeGY291JlH7kguqSe4J2Hlt/Gu5WNuvdfQj9Zm985PUyz09qm+Q+EvHtEHaT+IfevIryGB00vS0/Ob1JChNbppn2kRSIpEUiKRFIikRSIpEUiKRFIikTB3F9/cyk8yZ8++vQCddzAW6amNyB7W7THI5rQZSJp7G3Q0yDHxEb18nlEC1gnbc1oOgmt/a1ticChx4kJ2EgTzxXpYdbWIFHfUtaxa120g/2+0/8A51f9DW34G7ylXxlXnLbD53HZlJ7FwKI5HBHpVNlL1+IS6u5LPCZxttQY+5y6rdKj2qZkQY2id/WutQ4Tme04LkL8B3lpVMtikRSIpEUiKRFIikRSIpEz+V0vbXiVFBKVqM87fMRWhMll9ZQ9Ct2lZa6fZx65KCpXiR+ndXlZWbk2f+dcR6f9k66EXr3k1nErvXdwUp7zxNZ6cdnPUdJNlEi+01CW9KgDYBaQPrX0Ps8at16TJnfdT7pnHaed06wXGrUrLaeoqQ31ExvMiZrt9lwtYKTrfrOUV0mpSwG9DymcwrDCPaSBafukk9XSfhA6TI/2zEfOPCtVrH4X7TvM1aj4n7PtL3EX1i5r51tNslLgCpe61En8M/DED+lZ7EcY4Yt08pordTkEBevn/id+b1p7tkixbMl90bGDAB7xsDNRqxNrzc6Elbl6bgg2Ywms/esl2FyyWHTxJ2PgNwPtS3E4rzQ7EVZXJuDjRnfqTVoxWQTbtNF59UfDMATwPPvqNGLzXmx0JK7J4NwUbMqMzrLUGJbAdtENlX4VFZKfnx9xV9WJTZ4W3KLMq6vxLr6y1f1M5hMA0u6AU+5MIbj4t9j8hBH51QMcW2EV9h5y45BrrBs7nykB3WeYsEpcuLFSGVH8QVJE8d36xVoxK36I+zKzlWL1dNCW+oNUN4zAouWkh1K1AAdXTyCZ4PhxVFOMXsKMdal92RwrDqNypyWurhtoKYti6lKQXFyelJIBKZA3idzV1eECdO2vKU2ZZHgXfnL/AExn2dQY/tEgpIMKSTMH7VnvoNTaM0UXC1diXFUS6KRFIikTIe1H/DH/ACJ/jW3A+9+kx533UqMFoHHZLDNOqddBWgKIBTAkeVX25zo5UAdJTVho6BiT1kfHu3GjdXJtkr62XCkEECfi2B8wfQ71JwMikuRoiRQnHuCA7BndhSoe064jnpXH5JqNv4Rfp+87X+Kb6/tPnslSly4fWrdyBJPO8k/Wu+0egUDtHs7rsnvHtYHZX1utH7yDEc7EEfWns7qrA9o9odCpHecs/bunXaV2kOXCUhTiDwISAN/mmNvLxrlLD4fVnRflFqn4jdfU/OSc1jdR6sW226yi3aQZJ6+okxE8eE7R31GqynH2VOzJW13X6DDQlVq5i4RrK3abiUIQlvr45PPrVuMR7hmb13K8gH3yqvpqXWSx2sshYrbcXblChCto+vdVCWYyMGUHcuevIdSrEalRqHF3eH0Chp0pJD4I6TOxCjV1Ni2ZBZfKVXVtXj8W85s9NMNI0g2kAQWtx4yN5rDexNxPrNtIApA9JmfZAT7o95p/StftLxCZPZvhM9DrzJ6UUiKRFImf1xibrM4Ts2gCrrB3MbCa04tq12cmmfKraxOKzNWmK13Z2qW0OICEiEiUbAelamtxWOyP9zKteUoAB6STgNGZA5pNzeOBSknqCQZJI4k8QOYHgKjdlpw93WJKrFfnzsMl4rT2QttcO3KgnslBUGd9+mNvSoWXo2OKx3k0ocXmw9v6kS/0vmcTmlXFgpMLklCo2ncjfYidx3iammTXYgS75SDY9iOXqPec8fpbLZPMpuL9afgjpbTHcZHGwE7+Jrj5NaIUpHedTHsdw9p7SoubO4z+srhVo52K0bElRBUR8JIgbDb6T3xVyuKqFFg2D/cpKG25jWdanbkMVrLGWanTdlQQOogLPA8xB8q4luM7BeHeSevIReXLtJH7Outa4Bm5Cg3ctkp6uAuDt5Gd/Mmo+8XGsNfdTJcGyKw/ZhOy4x+uMrbdi6ptDZ2UsESR6b/lFcV8VDyUEmdKZLjixGpP1DpZ93SjdswepSFhRKzE7Kk/meKqpyQLjY8suxyagiy/xFm9aYJtpUdSUdJ84rPY4awsJorUqgUzP6CwGS0/ZuhxKSpUdICtjA8e6tOZelrDjM2JQ9SkGXnvmY/0qf8A2H8tZ+Ff5v0/maOVn5f1/iWtUy2KRFIikRSIpEUiKRFInn+tdP2lnce8tKcbcWZV0qgT3niZ9Yr0sW9mHBuonnZNCqeanRlVgrN3UF32b9w+pHeOvmPSrrXFQ5Io3KqlNp4sx1PTrK0YsLVLbaQlCRAAryWYsdnvPUVQo0J31GSikRSIpEUif//Z"/>
          <p:cNvSpPr txBox="1"/>
          <p:nvPr/>
        </p:nvSpPr>
        <p:spPr>
          <a:xfrm>
            <a:off x="279135" y="-9591"/>
            <a:ext cx="84600" cy="63600"/>
          </a:xfrm>
          <a:prstGeom prst="rect">
            <a:avLst/>
          </a:prstGeom>
          <a:noFill/>
          <a:ln>
            <a:noFill/>
          </a:ln>
        </p:spPr>
        <p:txBody>
          <a:bodyPr spcFirstLastPara="1" wrap="square" lIns="23700" tIns="11850" rIns="23700" bIns="11850" anchor="t" anchorCtr="0">
            <a:no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Arial"/>
              <a:ea typeface="Arial"/>
              <a:cs typeface="Arial"/>
              <a:sym typeface="Arial"/>
            </a:endParaRPr>
          </a:p>
        </p:txBody>
      </p:sp>
      <p:sp>
        <p:nvSpPr>
          <p:cNvPr id="487" name="Google Shape;487;g4a6c850539ede2de_0"/>
          <p:cNvSpPr txBox="1"/>
          <p:nvPr/>
        </p:nvSpPr>
        <p:spPr>
          <a:xfrm>
            <a:off x="111100" y="1040068"/>
            <a:ext cx="3549600" cy="171300"/>
          </a:xfrm>
          <a:prstGeom prst="rect">
            <a:avLst/>
          </a:prstGeom>
          <a:solidFill>
            <a:srgbClr val="D41B2C"/>
          </a:solidFill>
          <a:ln w="76200" cap="flat" cmpd="sng">
            <a:solidFill>
              <a:srgbClr val="D41B2C"/>
            </a:solidFill>
            <a:prstDash val="solid"/>
            <a:round/>
            <a:headEnd type="none" w="sm" len="sm"/>
            <a:tailEnd type="none" w="sm" len="sm"/>
          </a:ln>
        </p:spPr>
        <p:txBody>
          <a:bodyPr spcFirstLastPara="1" wrap="square" lIns="23700" tIns="23700" rIns="23700" bIns="23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 sz="1200" b="1" i="0" u="none" strike="noStrike" cap="none">
                <a:solidFill>
                  <a:srgbClr val="FFFFFF"/>
                </a:solidFill>
                <a:latin typeface="Arial"/>
                <a:ea typeface="Arial"/>
                <a:cs typeface="Arial"/>
                <a:sym typeface="Arial"/>
              </a:rPr>
              <a:t>Abstract</a:t>
            </a:r>
            <a:endParaRPr sz="400" b="0" i="0" u="none" strike="noStrike" cap="none">
              <a:solidFill>
                <a:srgbClr val="000000"/>
              </a:solidFill>
              <a:latin typeface="Arial"/>
              <a:ea typeface="Arial"/>
              <a:cs typeface="Arial"/>
              <a:sym typeface="Arial"/>
            </a:endParaRPr>
          </a:p>
        </p:txBody>
      </p:sp>
      <p:sp>
        <p:nvSpPr>
          <p:cNvPr id="488" name="Google Shape;488;g4a6c850539ede2de_0"/>
          <p:cNvSpPr txBox="1"/>
          <p:nvPr/>
        </p:nvSpPr>
        <p:spPr>
          <a:xfrm>
            <a:off x="123316" y="3273374"/>
            <a:ext cx="3549600" cy="171300"/>
          </a:xfrm>
          <a:prstGeom prst="rect">
            <a:avLst/>
          </a:prstGeom>
          <a:solidFill>
            <a:srgbClr val="D41B2C"/>
          </a:solidFill>
          <a:ln w="76200" cap="flat" cmpd="sng">
            <a:solidFill>
              <a:srgbClr val="D41B2C"/>
            </a:solidFill>
            <a:prstDash val="solid"/>
            <a:round/>
            <a:headEnd type="none" w="sm" len="sm"/>
            <a:tailEnd type="none" w="sm" len="sm"/>
          </a:ln>
        </p:spPr>
        <p:txBody>
          <a:bodyPr spcFirstLastPara="1" wrap="square" lIns="23700" tIns="23700" rIns="23700" bIns="23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 sz="1200" b="1" i="0" u="none" strike="noStrike" cap="none">
                <a:solidFill>
                  <a:srgbClr val="FFFFFF"/>
                </a:solidFill>
                <a:latin typeface="Arial"/>
                <a:ea typeface="Arial"/>
                <a:cs typeface="Arial"/>
                <a:sym typeface="Arial"/>
              </a:rPr>
              <a:t>Background</a:t>
            </a:r>
            <a:endParaRPr sz="400" b="0" i="0" u="none" strike="noStrike" cap="none">
              <a:solidFill>
                <a:srgbClr val="000000"/>
              </a:solidFill>
              <a:latin typeface="Arial"/>
              <a:ea typeface="Arial"/>
              <a:cs typeface="Arial"/>
              <a:sym typeface="Arial"/>
            </a:endParaRPr>
          </a:p>
        </p:txBody>
      </p:sp>
      <p:sp>
        <p:nvSpPr>
          <p:cNvPr id="489" name="Google Shape;489;g4a6c850539ede2de_0"/>
          <p:cNvSpPr txBox="1"/>
          <p:nvPr/>
        </p:nvSpPr>
        <p:spPr>
          <a:xfrm>
            <a:off x="3837576" y="1036555"/>
            <a:ext cx="5298900" cy="171300"/>
          </a:xfrm>
          <a:prstGeom prst="rect">
            <a:avLst/>
          </a:prstGeom>
          <a:solidFill>
            <a:srgbClr val="D41B2C"/>
          </a:solidFill>
          <a:ln w="76200" cap="flat" cmpd="sng">
            <a:solidFill>
              <a:srgbClr val="D41B2C"/>
            </a:solidFill>
            <a:prstDash val="solid"/>
            <a:round/>
            <a:headEnd type="none" w="sm" len="sm"/>
            <a:tailEnd type="none" w="sm" len="sm"/>
          </a:ln>
        </p:spPr>
        <p:txBody>
          <a:bodyPr spcFirstLastPara="1" wrap="square" lIns="23700" tIns="23700" rIns="23700" bIns="23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 sz="1200" b="1" i="0" u="none" strike="noStrike" cap="none">
                <a:solidFill>
                  <a:srgbClr val="FFFFFF"/>
                </a:solidFill>
                <a:latin typeface="Arial"/>
                <a:ea typeface="Arial"/>
                <a:cs typeface="Arial"/>
                <a:sym typeface="Arial"/>
              </a:rPr>
              <a:t>Experimental Methods</a:t>
            </a:r>
            <a:endParaRPr sz="400" b="0" i="0" u="none" strike="noStrike" cap="none">
              <a:solidFill>
                <a:srgbClr val="000000"/>
              </a:solidFill>
              <a:latin typeface="Arial"/>
              <a:ea typeface="Arial"/>
              <a:cs typeface="Arial"/>
              <a:sym typeface="Arial"/>
            </a:endParaRPr>
          </a:p>
        </p:txBody>
      </p:sp>
      <p:sp>
        <p:nvSpPr>
          <p:cNvPr id="490" name="Google Shape;490;g4a6c850539ede2de_0"/>
          <p:cNvSpPr txBox="1"/>
          <p:nvPr/>
        </p:nvSpPr>
        <p:spPr>
          <a:xfrm>
            <a:off x="9313300" y="1040068"/>
            <a:ext cx="2753100" cy="171300"/>
          </a:xfrm>
          <a:prstGeom prst="rect">
            <a:avLst/>
          </a:prstGeom>
          <a:solidFill>
            <a:srgbClr val="D41B2C"/>
          </a:solidFill>
          <a:ln w="76200" cap="flat" cmpd="sng">
            <a:solidFill>
              <a:srgbClr val="D41B2C"/>
            </a:solidFill>
            <a:prstDash val="solid"/>
            <a:round/>
            <a:headEnd type="none" w="sm" len="sm"/>
            <a:tailEnd type="none" w="sm" len="sm"/>
          </a:ln>
        </p:spPr>
        <p:txBody>
          <a:bodyPr spcFirstLastPara="1" wrap="square" lIns="23700" tIns="23700" rIns="23700" bIns="23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 sz="1200" b="1" i="0" u="none" strike="noStrike" cap="none">
                <a:solidFill>
                  <a:srgbClr val="FFFFFF"/>
                </a:solidFill>
                <a:latin typeface="Arial"/>
                <a:ea typeface="Arial"/>
                <a:cs typeface="Arial"/>
                <a:sym typeface="Arial"/>
              </a:rPr>
              <a:t>Conclusion and Future Steps </a:t>
            </a:r>
            <a:endParaRPr sz="400" b="0" i="0" u="none" strike="noStrike" cap="none">
              <a:solidFill>
                <a:srgbClr val="000000"/>
              </a:solidFill>
              <a:latin typeface="Arial"/>
              <a:ea typeface="Arial"/>
              <a:cs typeface="Arial"/>
              <a:sym typeface="Arial"/>
            </a:endParaRPr>
          </a:p>
        </p:txBody>
      </p:sp>
      <p:sp>
        <p:nvSpPr>
          <p:cNvPr id="491" name="Google Shape;491;g4a6c850539ede2de_0"/>
          <p:cNvSpPr txBox="1"/>
          <p:nvPr/>
        </p:nvSpPr>
        <p:spPr>
          <a:xfrm>
            <a:off x="3910045" y="4298608"/>
            <a:ext cx="5298900" cy="171300"/>
          </a:xfrm>
          <a:prstGeom prst="rect">
            <a:avLst/>
          </a:prstGeom>
          <a:solidFill>
            <a:srgbClr val="D41B2C"/>
          </a:solidFill>
          <a:ln w="76200" cap="flat" cmpd="sng">
            <a:solidFill>
              <a:srgbClr val="D41B2C"/>
            </a:solidFill>
            <a:prstDash val="solid"/>
            <a:round/>
            <a:headEnd type="none" w="sm" len="sm"/>
            <a:tailEnd type="none" w="sm" len="sm"/>
          </a:ln>
        </p:spPr>
        <p:txBody>
          <a:bodyPr spcFirstLastPara="1" wrap="square" lIns="23700" tIns="23700" rIns="23700" bIns="23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 sz="1200" b="1" i="0" u="none" strike="noStrike" cap="none">
                <a:solidFill>
                  <a:srgbClr val="FFFFFF"/>
                </a:solidFill>
                <a:latin typeface="Arial"/>
                <a:ea typeface="Arial"/>
                <a:cs typeface="Arial"/>
                <a:sym typeface="Arial"/>
              </a:rPr>
              <a:t>Results</a:t>
            </a:r>
            <a:endParaRPr sz="400" b="0" i="0" u="none" strike="noStrike" cap="none">
              <a:solidFill>
                <a:srgbClr val="000000"/>
              </a:solidFill>
              <a:latin typeface="Arial"/>
              <a:ea typeface="Arial"/>
              <a:cs typeface="Arial"/>
              <a:sym typeface="Arial"/>
            </a:endParaRPr>
          </a:p>
        </p:txBody>
      </p:sp>
      <p:sp>
        <p:nvSpPr>
          <p:cNvPr id="492" name="Google Shape;492;g4a6c850539ede2de_0"/>
          <p:cNvSpPr txBox="1"/>
          <p:nvPr/>
        </p:nvSpPr>
        <p:spPr>
          <a:xfrm>
            <a:off x="9279223" y="5051196"/>
            <a:ext cx="2739900" cy="171300"/>
          </a:xfrm>
          <a:prstGeom prst="rect">
            <a:avLst/>
          </a:prstGeom>
          <a:solidFill>
            <a:srgbClr val="D41B2C"/>
          </a:solidFill>
          <a:ln w="76200" cap="flat" cmpd="sng">
            <a:solidFill>
              <a:srgbClr val="D41B2C"/>
            </a:solidFill>
            <a:prstDash val="solid"/>
            <a:round/>
            <a:headEnd type="none" w="sm" len="sm"/>
            <a:tailEnd type="none" w="sm" len="sm"/>
          </a:ln>
        </p:spPr>
        <p:txBody>
          <a:bodyPr spcFirstLastPara="1" wrap="square" lIns="23700" tIns="23700" rIns="23700" bIns="23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 sz="1200" b="1" i="0" u="none" strike="noStrike" cap="none">
                <a:solidFill>
                  <a:srgbClr val="FFFFFF"/>
                </a:solidFill>
                <a:latin typeface="Arial"/>
                <a:ea typeface="Arial"/>
                <a:cs typeface="Arial"/>
                <a:sym typeface="Arial"/>
              </a:rPr>
              <a:t>Acknowledgements</a:t>
            </a:r>
            <a:endParaRPr sz="400" b="0" i="0" u="none" strike="noStrike" cap="none">
              <a:solidFill>
                <a:srgbClr val="000000"/>
              </a:solidFill>
              <a:latin typeface="Arial"/>
              <a:ea typeface="Arial"/>
              <a:cs typeface="Arial"/>
              <a:sym typeface="Arial"/>
            </a:endParaRPr>
          </a:p>
        </p:txBody>
      </p:sp>
      <p:sp>
        <p:nvSpPr>
          <p:cNvPr id="493" name="Google Shape;493;g4a6c850539ede2de_0"/>
          <p:cNvSpPr txBox="1"/>
          <p:nvPr/>
        </p:nvSpPr>
        <p:spPr>
          <a:xfrm>
            <a:off x="12216" y="1044035"/>
            <a:ext cx="3644700" cy="2151900"/>
          </a:xfrm>
          <a:prstGeom prst="rect">
            <a:avLst/>
          </a:prstGeom>
          <a:noFill/>
          <a:ln>
            <a:noFill/>
          </a:ln>
        </p:spPr>
        <p:txBody>
          <a:bodyPr spcFirstLastPara="1" wrap="square" lIns="124150" tIns="124150" rIns="124150" bIns="124150" anchor="t" anchorCtr="0">
            <a:noAutofit/>
          </a:bodyPr>
          <a:lstStyle/>
          <a:p>
            <a:pPr marL="0" marR="0" lvl="0" indent="0" algn="just" rtl="0">
              <a:lnSpc>
                <a:spcPct val="100000"/>
              </a:lnSpc>
              <a:spcBef>
                <a:spcPts val="0"/>
              </a:spcBef>
              <a:spcAft>
                <a:spcPts val="0"/>
              </a:spcAft>
              <a:buClr>
                <a:srgbClr val="000000"/>
              </a:buClr>
              <a:buSzPts val="800"/>
              <a:buFont typeface="Arial"/>
              <a:buNone/>
            </a:pPr>
            <a:endParaRPr sz="850" b="0" i="0" u="none" strike="noStrike" cap="none">
              <a:solidFill>
                <a:srgbClr val="000000"/>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800"/>
              <a:buFont typeface="Arial"/>
              <a:buNone/>
            </a:pPr>
            <a:r>
              <a:rPr lang="en" sz="850">
                <a:latin typeface="Times New Roman"/>
                <a:ea typeface="Times New Roman"/>
                <a:cs typeface="Times New Roman"/>
                <a:sym typeface="Times New Roman"/>
              </a:rPr>
              <a:t>Artificial intelligence struggles to reason through long, multi-step human activities. Important information may be distributed across first-person video, third-person video, body-motion signals, and spoken instructions. We developed a synchronized multimodal data-collection and visualization method for studying task completion with mistakes and corrections. Participants completed tool organization, grocery-shopping, and food preparation tasks, and IKEA chair assembly and disassembly while being recorded with Aria Gen2 smart glasses, exocentric cameras, and Mudra Link wristbands. These inputs were synchronized , divided into temporal action segments, connected to transcripts, and organized in a Parquet format. Interactive interfaces were created to display the video, biosignal, transcript, and task-segment data on a shared timeline. This work creates the infrastructure needed to train future video-language models to provide step-by-step task assistance in a variety of fields from robotics to medicine.</a:t>
            </a:r>
            <a:endParaRPr sz="850" b="0" i="0" u="none" strike="noStrike" cap="none">
              <a:solidFill>
                <a:srgbClr val="000000"/>
              </a:solidFill>
              <a:latin typeface="Times New Roman"/>
              <a:ea typeface="Times New Roman"/>
              <a:cs typeface="Times New Roman"/>
              <a:sym typeface="Times New Roman"/>
            </a:endParaRPr>
          </a:p>
        </p:txBody>
      </p:sp>
      <p:sp>
        <p:nvSpPr>
          <p:cNvPr id="494" name="Google Shape;494;g4a6c850539ede2de_0"/>
          <p:cNvSpPr txBox="1"/>
          <p:nvPr/>
        </p:nvSpPr>
        <p:spPr>
          <a:xfrm>
            <a:off x="19100" y="3462421"/>
            <a:ext cx="3758100" cy="3053100"/>
          </a:xfrm>
          <a:prstGeom prst="rect">
            <a:avLst/>
          </a:prstGeom>
          <a:noFill/>
          <a:ln>
            <a:noFill/>
          </a:ln>
        </p:spPr>
        <p:txBody>
          <a:bodyPr spcFirstLastPara="1" wrap="square" lIns="124150" tIns="124150" rIns="124150" bIns="124150" anchor="t" anchorCtr="0">
            <a:noAutofit/>
          </a:bodyPr>
          <a:lstStyle/>
          <a:p>
            <a:pPr marL="0" marR="0" lvl="0" indent="0" algn="just" rtl="0">
              <a:lnSpc>
                <a:spcPct val="100000"/>
              </a:lnSpc>
              <a:spcBef>
                <a:spcPts val="0"/>
              </a:spcBef>
              <a:spcAft>
                <a:spcPts val="0"/>
              </a:spcAft>
              <a:buClr>
                <a:srgbClr val="000000"/>
              </a:buClr>
              <a:buSzPts val="800"/>
              <a:buFont typeface="Arial"/>
              <a:buNone/>
            </a:pPr>
            <a:r>
              <a:rPr lang="en" sz="850">
                <a:solidFill>
                  <a:schemeClr val="dk1"/>
                </a:solidFill>
                <a:latin typeface="Times New Roman"/>
                <a:ea typeface="Times New Roman"/>
                <a:cs typeface="Times New Roman"/>
                <a:sym typeface="Times New Roman"/>
              </a:rPr>
              <a:t>Retained surgical items are objects unintentionally left inside a patient following an operation. They are classified as serious, preventable safety events and may result in pain, infection, or death. The Agency for Healthcare Research and Quality reports an estimated incidence of approximately 1.3 retained surgical items per 10,000 procedures.</a:t>
            </a:r>
            <a:endParaRPr sz="85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800"/>
              <a:buFont typeface="Arial"/>
              <a:buNone/>
            </a:pPr>
            <a:endParaRPr sz="85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800"/>
              <a:buFont typeface="Arial"/>
              <a:buNone/>
            </a:pPr>
            <a:r>
              <a:rPr lang="en" sz="850">
                <a:solidFill>
                  <a:schemeClr val="dk1"/>
                </a:solidFill>
                <a:latin typeface="Times New Roman"/>
                <a:ea typeface="Times New Roman"/>
                <a:cs typeface="Times New Roman"/>
                <a:sym typeface="Times New Roman"/>
              </a:rPr>
              <a:t>Current prevention strategies rely heavily on manual counts, communication between surgical team members, and technologies such as radiographic detection. However, it was reported that out of 190,000 operations, most retained-object events occurred. This demonstrates the need for multiple complementary safety systems.</a:t>
            </a:r>
            <a:endParaRPr sz="85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800"/>
              <a:buFont typeface="Arial"/>
              <a:buNone/>
            </a:pPr>
            <a:endParaRPr sz="85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800"/>
              <a:buFont typeface="Arial"/>
              <a:buNone/>
            </a:pPr>
            <a:r>
              <a:rPr lang="en" sz="850">
                <a:solidFill>
                  <a:schemeClr val="dk1"/>
                </a:solidFill>
                <a:latin typeface="Times New Roman"/>
                <a:ea typeface="Times New Roman"/>
                <a:cs typeface="Times New Roman"/>
                <a:sym typeface="Times New Roman"/>
              </a:rPr>
              <a:t>An AI assistant capable of observing the procedure could potentially function as an additional safety layer. To do this effectively, the system must understand more than a single video frame. It must track objects, recognize the current procedural step, and identify whether an item has been removed or not.</a:t>
            </a:r>
            <a:endParaRPr sz="85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800"/>
              <a:buFont typeface="Arial"/>
              <a:buNone/>
            </a:pPr>
            <a:endParaRPr sz="85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Clr>
                <a:srgbClr val="000000"/>
              </a:buClr>
              <a:buSzPts val="800"/>
              <a:buFont typeface="Arial"/>
              <a:buNone/>
            </a:pPr>
            <a:r>
              <a:rPr lang="en" sz="850">
                <a:solidFill>
                  <a:schemeClr val="dk1"/>
                </a:solidFill>
                <a:latin typeface="Times New Roman"/>
                <a:ea typeface="Times New Roman"/>
                <a:cs typeface="Times New Roman"/>
                <a:sym typeface="Times New Roman"/>
              </a:rPr>
              <a:t>With the use of multiple different perspectives from the Aria Gen2 glasses, exocentric cameras, and Mudra Link bands, this can provide additional aid to a model to visually understand. Our objective was therefore to build a reusable pipeline that synchronizes multiple perspectives and sensor types during tasks.</a:t>
            </a:r>
            <a:endParaRPr sz="850">
              <a:solidFill>
                <a:schemeClr val="dk1"/>
              </a:solidFill>
              <a:latin typeface="Times New Roman"/>
              <a:ea typeface="Times New Roman"/>
              <a:cs typeface="Times New Roman"/>
              <a:sym typeface="Times New Roman"/>
            </a:endParaRPr>
          </a:p>
        </p:txBody>
      </p:sp>
      <p:sp>
        <p:nvSpPr>
          <p:cNvPr id="495" name="Google Shape;495;g4a6c850539ede2de_0"/>
          <p:cNvSpPr txBox="1"/>
          <p:nvPr/>
        </p:nvSpPr>
        <p:spPr>
          <a:xfrm>
            <a:off x="9264410" y="3403308"/>
            <a:ext cx="2895300" cy="1547100"/>
          </a:xfrm>
          <a:prstGeom prst="rect">
            <a:avLst/>
          </a:prstGeom>
          <a:noFill/>
          <a:ln>
            <a:noFill/>
          </a:ln>
        </p:spPr>
        <p:txBody>
          <a:bodyPr spcFirstLastPara="1" wrap="square" lIns="124150" tIns="124150" rIns="124150" bIns="124150" anchor="t" anchorCtr="0">
            <a:noAutofit/>
          </a:bodyPr>
          <a:lstStyle/>
          <a:p>
            <a:pPr marL="0" lvl="0" indent="0" algn="l" rtl="0">
              <a:lnSpc>
                <a:spcPct val="115000"/>
              </a:lnSpc>
              <a:spcBef>
                <a:spcPts val="300"/>
              </a:spcBef>
              <a:spcAft>
                <a:spcPts val="0"/>
              </a:spcAft>
              <a:buClr>
                <a:schemeClr val="dk1"/>
              </a:buClr>
              <a:buSzPts val="300"/>
              <a:buFont typeface="Arial"/>
              <a:buNone/>
            </a:pPr>
            <a:r>
              <a:rPr lang="en" sz="350">
                <a:solidFill>
                  <a:schemeClr val="dk1"/>
                </a:solidFill>
              </a:rPr>
              <a:t>Chavan, V., Imgrund, Y., Dao, T., Bai, S., Wang, B., Lu, Z., Heimann, O., &amp; Krüger, J. (2025). IndEgo: A dataset of industrial scenarios and collaborative work for egocentric assistants. </a:t>
            </a:r>
            <a:r>
              <a:rPr lang="en" sz="350" i="1">
                <a:solidFill>
                  <a:schemeClr val="dk1"/>
                </a:solidFill>
              </a:rPr>
              <a:t>Advances in Neural Information Processing Systems (NeurIPS)</a:t>
            </a:r>
            <a:r>
              <a:rPr lang="en" sz="350">
                <a:solidFill>
                  <a:schemeClr val="dk1"/>
                </a:solidFill>
              </a:rPr>
              <a:t>. </a:t>
            </a:r>
            <a:r>
              <a:rPr lang="en" sz="350" u="sng">
                <a:solidFill>
                  <a:schemeClr val="hlink"/>
                </a:solidFill>
                <a:hlinkClick r:id="rId4"/>
              </a:rPr>
              <a:t>https://doi.org/10.48550/arXiv.2511.19684</a:t>
            </a:r>
            <a:endParaRPr sz="350" u="sng">
              <a:solidFill>
                <a:schemeClr val="hlink"/>
              </a:solidFill>
            </a:endParaRPr>
          </a:p>
          <a:p>
            <a:pPr marL="0" lvl="0" indent="0" algn="l" rtl="0">
              <a:lnSpc>
                <a:spcPct val="115000"/>
              </a:lnSpc>
              <a:spcBef>
                <a:spcPts val="300"/>
              </a:spcBef>
              <a:spcAft>
                <a:spcPts val="0"/>
              </a:spcAft>
              <a:buClr>
                <a:schemeClr val="dk1"/>
              </a:buClr>
              <a:buSzPts val="300"/>
              <a:buFont typeface="Arial"/>
              <a:buNone/>
            </a:pPr>
            <a:r>
              <a:rPr lang="en" sz="350">
                <a:solidFill>
                  <a:schemeClr val="dk1"/>
                </a:solidFill>
              </a:rPr>
              <a:t>Jia, B., Chen, Y., Huang, S., Zhu, Y., &amp; Zhu, S.-C. (2020). LEMMA: A multi-view dataset for learning multi-agent multi-task activities. </a:t>
            </a:r>
            <a:r>
              <a:rPr lang="en" sz="350" i="1">
                <a:solidFill>
                  <a:schemeClr val="dk1"/>
                </a:solidFill>
              </a:rPr>
              <a:t>Proceedings of the European Conference on Computer Vision (ECCV)</a:t>
            </a:r>
            <a:r>
              <a:rPr lang="en" sz="350">
                <a:solidFill>
                  <a:schemeClr val="dk1"/>
                </a:solidFill>
              </a:rPr>
              <a:t>, 598–614. </a:t>
            </a:r>
            <a:r>
              <a:rPr lang="en" sz="350" u="sng">
                <a:solidFill>
                  <a:schemeClr val="hlink"/>
                </a:solidFill>
                <a:hlinkClick r:id="rId5"/>
              </a:rPr>
              <a:t>https://doi.org/10.1007/978-3-030-58580-8_36</a:t>
            </a:r>
            <a:endParaRPr sz="350" u="sng">
              <a:solidFill>
                <a:schemeClr val="hlink"/>
              </a:solidFill>
            </a:endParaRPr>
          </a:p>
          <a:p>
            <a:pPr marL="0" lvl="0" indent="0" algn="l" rtl="0">
              <a:lnSpc>
                <a:spcPct val="115000"/>
              </a:lnSpc>
              <a:spcBef>
                <a:spcPts val="300"/>
              </a:spcBef>
              <a:spcAft>
                <a:spcPts val="0"/>
              </a:spcAft>
              <a:buClr>
                <a:schemeClr val="dk1"/>
              </a:buClr>
              <a:buSzPts val="300"/>
              <a:buFont typeface="Arial"/>
              <a:buNone/>
            </a:pPr>
            <a:r>
              <a:rPr lang="en" sz="350">
                <a:solidFill>
                  <a:schemeClr val="dk1"/>
                </a:solidFill>
              </a:rPr>
              <a:t>Ohkawa, T., He, K., Sener, F., Hodan, T., Tran, L., &amp; Keskin, C. (2023). AssemblyHands: Towards egocentric activity understanding via 3D hand pose estimation. </a:t>
            </a:r>
            <a:r>
              <a:rPr lang="en" sz="350" i="1">
                <a:solidFill>
                  <a:schemeClr val="dk1"/>
                </a:solidFill>
              </a:rPr>
              <a:t>Proceedings of the IEEE/CVF Conference on Computer Vision and Pattern Recognition (CVPR)</a:t>
            </a:r>
            <a:r>
              <a:rPr lang="en" sz="350">
                <a:solidFill>
                  <a:schemeClr val="dk1"/>
                </a:solidFill>
              </a:rPr>
              <a:t>, 12999–13008. </a:t>
            </a:r>
            <a:r>
              <a:rPr lang="en" sz="350" u="sng">
                <a:solidFill>
                  <a:schemeClr val="hlink"/>
                </a:solidFill>
                <a:hlinkClick r:id="rId6"/>
              </a:rPr>
              <a:t>https://doi.org/10.1109/cvpr52729.2023.01249</a:t>
            </a:r>
            <a:endParaRPr sz="350" u="sng">
              <a:solidFill>
                <a:schemeClr val="hlink"/>
              </a:solidFill>
            </a:endParaRPr>
          </a:p>
          <a:p>
            <a:pPr marL="0" lvl="0" indent="0" algn="l" rtl="0">
              <a:lnSpc>
                <a:spcPct val="115000"/>
              </a:lnSpc>
              <a:spcBef>
                <a:spcPts val="300"/>
              </a:spcBef>
              <a:spcAft>
                <a:spcPts val="0"/>
              </a:spcAft>
              <a:buClr>
                <a:schemeClr val="dk1"/>
              </a:buClr>
              <a:buSzPts val="300"/>
              <a:buFont typeface="Arial"/>
              <a:buNone/>
            </a:pPr>
            <a:r>
              <a:rPr lang="en" sz="350">
                <a:solidFill>
                  <a:schemeClr val="dk1"/>
                </a:solidFill>
              </a:rPr>
              <a:t>Özsoy, E., Mamur, A., Tristram, F., Pellegrini, C., Wysocki, M., Busam, B., &amp; Navab, N. (2025). EgoExOR: An ego-exo-centric operating room dataset for surgical activity understanding. </a:t>
            </a:r>
            <a:r>
              <a:rPr lang="en" sz="350" i="1">
                <a:solidFill>
                  <a:schemeClr val="dk1"/>
                </a:solidFill>
              </a:rPr>
              <a:t>Advances in Neural Information Processing Systems (NeurIPS)</a:t>
            </a:r>
            <a:r>
              <a:rPr lang="en" sz="350">
                <a:solidFill>
                  <a:schemeClr val="dk1"/>
                </a:solidFill>
              </a:rPr>
              <a:t>, </a:t>
            </a:r>
            <a:r>
              <a:rPr lang="en" sz="350" i="1">
                <a:solidFill>
                  <a:schemeClr val="dk1"/>
                </a:solidFill>
              </a:rPr>
              <a:t>38</a:t>
            </a:r>
            <a:r>
              <a:rPr lang="en" sz="350">
                <a:solidFill>
                  <a:schemeClr val="dk1"/>
                </a:solidFill>
              </a:rPr>
              <a:t>. </a:t>
            </a:r>
            <a:r>
              <a:rPr lang="en" sz="350" u="sng">
                <a:solidFill>
                  <a:schemeClr val="hlink"/>
                </a:solidFill>
                <a:hlinkClick r:id="rId7"/>
              </a:rPr>
              <a:t>https://doi.org/10.48550/arXiv.2505.15814</a:t>
            </a:r>
            <a:endParaRPr sz="350" u="sng">
              <a:solidFill>
                <a:schemeClr val="hlink"/>
              </a:solidFill>
            </a:endParaRPr>
          </a:p>
          <a:p>
            <a:pPr marL="0" lvl="0" indent="0" algn="l" rtl="0">
              <a:lnSpc>
                <a:spcPct val="115000"/>
              </a:lnSpc>
              <a:spcBef>
                <a:spcPts val="300"/>
              </a:spcBef>
              <a:spcAft>
                <a:spcPts val="0"/>
              </a:spcAft>
              <a:buClr>
                <a:schemeClr val="dk1"/>
              </a:buClr>
              <a:buSzPts val="300"/>
              <a:buFont typeface="Arial"/>
              <a:buNone/>
            </a:pPr>
            <a:r>
              <a:rPr lang="en" sz="350">
                <a:solidFill>
                  <a:schemeClr val="dk1"/>
                </a:solidFill>
              </a:rPr>
              <a:t>Ragusa, F., Leonardi, R., Mazzamuto, M., Di Mauro, D., Quattrocchi, C., Passanisi, A., D'Ambra, I., Furnari, A., &amp; Farinella, G. M. (2026). ENIGMA-360: An ego-exo dataset for human behavior understanding in industrial scenarios. </a:t>
            </a:r>
            <a:r>
              <a:rPr lang="en" sz="350" i="1">
                <a:solidFill>
                  <a:schemeClr val="dk1"/>
                </a:solidFill>
              </a:rPr>
              <a:t>arXiv</a:t>
            </a:r>
            <a:r>
              <a:rPr lang="en" sz="350">
                <a:solidFill>
                  <a:schemeClr val="dk1"/>
                </a:solidFill>
              </a:rPr>
              <a:t>. </a:t>
            </a:r>
            <a:r>
              <a:rPr lang="en" sz="350" u="sng">
                <a:solidFill>
                  <a:schemeClr val="hlink"/>
                </a:solidFill>
                <a:hlinkClick r:id="rId8"/>
              </a:rPr>
              <a:t>https://doi.org/10.48550/arXiv.2603.09741</a:t>
            </a:r>
            <a:endParaRPr sz="350" u="sng">
              <a:solidFill>
                <a:schemeClr val="hlink"/>
              </a:solidFill>
            </a:endParaRPr>
          </a:p>
          <a:p>
            <a:pPr marL="0" lvl="0" indent="0" algn="l" rtl="0">
              <a:lnSpc>
                <a:spcPct val="115000"/>
              </a:lnSpc>
              <a:spcBef>
                <a:spcPts val="300"/>
              </a:spcBef>
              <a:spcAft>
                <a:spcPts val="0"/>
              </a:spcAft>
              <a:buClr>
                <a:schemeClr val="dk1"/>
              </a:buClr>
              <a:buSzPts val="300"/>
              <a:buFont typeface="Arial"/>
              <a:buNone/>
            </a:pPr>
            <a:r>
              <a:rPr lang="en" sz="350">
                <a:solidFill>
                  <a:schemeClr val="dk1"/>
                </a:solidFill>
              </a:rPr>
              <a:t>Sener, F., Chatterjee, D., Shelepov, D., He, K., Singhania, D., Wang, R., &amp; Yao, A. (2022). Assembly101: A large-scale multi-view video dataset for understanding procedural activities. </a:t>
            </a:r>
            <a:r>
              <a:rPr lang="en" sz="350" i="1">
                <a:solidFill>
                  <a:schemeClr val="dk1"/>
                </a:solidFill>
              </a:rPr>
              <a:t>Proceedings of the IEEE/CVF Conference on Computer Vision and Pattern Recognition (CVPR)</a:t>
            </a:r>
            <a:r>
              <a:rPr lang="en" sz="350">
                <a:solidFill>
                  <a:schemeClr val="dk1"/>
                </a:solidFill>
              </a:rPr>
              <a:t>, 21096–21106. </a:t>
            </a:r>
            <a:r>
              <a:rPr lang="en" sz="350" u="sng">
                <a:solidFill>
                  <a:schemeClr val="hlink"/>
                </a:solidFill>
                <a:hlinkClick r:id="rId9"/>
              </a:rPr>
              <a:t>https://doi.org/10.48550/arxiv.2203.14712</a:t>
            </a:r>
            <a:endParaRPr sz="350" u="sng">
              <a:solidFill>
                <a:schemeClr val="hlink"/>
              </a:solidFill>
            </a:endParaRPr>
          </a:p>
          <a:p>
            <a:pPr marL="0" lvl="0" indent="0" algn="l" rtl="0">
              <a:lnSpc>
                <a:spcPct val="115000"/>
              </a:lnSpc>
              <a:spcBef>
                <a:spcPts val="300"/>
              </a:spcBef>
              <a:spcAft>
                <a:spcPts val="0"/>
              </a:spcAft>
              <a:buClr>
                <a:schemeClr val="dk1"/>
              </a:buClr>
              <a:buSzPts val="300"/>
              <a:buFont typeface="Arial"/>
              <a:buNone/>
            </a:pPr>
            <a:r>
              <a:rPr lang="en" sz="350">
                <a:solidFill>
                  <a:schemeClr val="dk1"/>
                </a:solidFill>
              </a:rPr>
              <a:t>Wang, X., Kwon, T., Rad, M., Pan, B., Chakraborty, I., Andrist, S., Bohus, D., Feniello, A., Tekin, B., Frujeri, F. V., Joshi, N., &amp; Pollefeys, M. (2023). HoloAssist: An egocentric human interaction dataset for interactive AI assistants in the real world. </a:t>
            </a:r>
            <a:r>
              <a:rPr lang="en" sz="350" i="1">
                <a:solidFill>
                  <a:schemeClr val="dk1"/>
                </a:solidFill>
              </a:rPr>
              <a:t>Proceedings of the IEEE/CVF International Conference on Computer Vision (ICCV)</a:t>
            </a:r>
            <a:r>
              <a:rPr lang="en" sz="350">
                <a:solidFill>
                  <a:schemeClr val="dk1"/>
                </a:solidFill>
              </a:rPr>
              <a:t>, 20213–20224. </a:t>
            </a:r>
            <a:r>
              <a:rPr lang="en" sz="350" u="sng">
                <a:solidFill>
                  <a:schemeClr val="hlink"/>
                </a:solidFill>
                <a:hlinkClick r:id="rId10"/>
              </a:rPr>
              <a:t>https://doi.org/10.1109/iccv51070.2023.01854</a:t>
            </a:r>
            <a:endParaRPr sz="350" u="sng">
              <a:solidFill>
                <a:schemeClr val="hlink"/>
              </a:solidFill>
            </a:endParaRPr>
          </a:p>
          <a:p>
            <a:pPr marL="0" marR="0" lvl="0" indent="0" algn="l" rtl="0">
              <a:lnSpc>
                <a:spcPct val="100000"/>
              </a:lnSpc>
              <a:spcBef>
                <a:spcPts val="300"/>
              </a:spcBef>
              <a:spcAft>
                <a:spcPts val="0"/>
              </a:spcAft>
              <a:buClr>
                <a:srgbClr val="000000"/>
              </a:buClr>
              <a:buSzPts val="800"/>
              <a:buFont typeface="Arial"/>
              <a:buNone/>
            </a:pPr>
            <a:endParaRPr sz="350">
              <a:solidFill>
                <a:schemeClr val="dk1"/>
              </a:solidFill>
            </a:endParaRPr>
          </a:p>
        </p:txBody>
      </p:sp>
      <p:sp>
        <p:nvSpPr>
          <p:cNvPr id="496" name="Google Shape;496;g4a6c850539ede2de_0"/>
          <p:cNvSpPr txBox="1"/>
          <p:nvPr/>
        </p:nvSpPr>
        <p:spPr>
          <a:xfrm>
            <a:off x="9357043" y="3273375"/>
            <a:ext cx="2739900" cy="171300"/>
          </a:xfrm>
          <a:prstGeom prst="rect">
            <a:avLst/>
          </a:prstGeom>
          <a:solidFill>
            <a:srgbClr val="D41B2C"/>
          </a:solidFill>
          <a:ln w="76200" cap="flat" cmpd="sng">
            <a:solidFill>
              <a:srgbClr val="D41B2C"/>
            </a:solidFill>
            <a:prstDash val="solid"/>
            <a:round/>
            <a:headEnd type="none" w="sm" len="sm"/>
            <a:tailEnd type="none" w="sm" len="sm"/>
          </a:ln>
        </p:spPr>
        <p:txBody>
          <a:bodyPr spcFirstLastPara="1" wrap="square" lIns="23700" tIns="23700" rIns="23700" bIns="23700" anchor="ctr" anchorCtr="0">
            <a:noAutofit/>
          </a:bodyPr>
          <a:lstStyle/>
          <a:p>
            <a:pPr marL="0" marR="0" lvl="0" indent="0" algn="ctr" rtl="0">
              <a:lnSpc>
                <a:spcPct val="100000"/>
              </a:lnSpc>
              <a:spcBef>
                <a:spcPts val="0"/>
              </a:spcBef>
              <a:spcAft>
                <a:spcPts val="0"/>
              </a:spcAft>
              <a:buClr>
                <a:srgbClr val="FFFFFF"/>
              </a:buClr>
              <a:buSzPts val="1200"/>
              <a:buFont typeface="Arial"/>
              <a:buNone/>
            </a:pPr>
            <a:r>
              <a:rPr lang="en" sz="1200" b="1" i="0" u="none" strike="noStrike" cap="none">
                <a:solidFill>
                  <a:srgbClr val="FFFFFF"/>
                </a:solidFill>
                <a:latin typeface="Arial"/>
                <a:ea typeface="Arial"/>
                <a:cs typeface="Arial"/>
                <a:sym typeface="Arial"/>
              </a:rPr>
              <a:t>References</a:t>
            </a:r>
            <a:endParaRPr sz="400" b="0" i="0" u="none" strike="noStrike" cap="none">
              <a:solidFill>
                <a:srgbClr val="000000"/>
              </a:solidFill>
              <a:latin typeface="Arial"/>
              <a:ea typeface="Arial"/>
              <a:cs typeface="Arial"/>
              <a:sym typeface="Arial"/>
            </a:endParaRPr>
          </a:p>
        </p:txBody>
      </p:sp>
      <p:sp>
        <p:nvSpPr>
          <p:cNvPr id="497" name="Google Shape;497;g4a6c850539ede2de_0"/>
          <p:cNvSpPr txBox="1"/>
          <p:nvPr/>
        </p:nvSpPr>
        <p:spPr>
          <a:xfrm>
            <a:off x="9264411" y="5147578"/>
            <a:ext cx="3001500" cy="1193700"/>
          </a:xfrm>
          <a:prstGeom prst="rect">
            <a:avLst/>
          </a:prstGeom>
          <a:noFill/>
          <a:ln>
            <a:noFill/>
          </a:ln>
        </p:spPr>
        <p:txBody>
          <a:bodyPr spcFirstLastPara="1" wrap="square" lIns="124150" tIns="124150" rIns="124150" bIns="124150" anchor="t" anchorCtr="0">
            <a:noAutofit/>
          </a:bodyPr>
          <a:lstStyle/>
          <a:p>
            <a:pPr marL="0" marR="0" lvl="0" indent="0" algn="l" rtl="0">
              <a:lnSpc>
                <a:spcPct val="115000"/>
              </a:lnSpc>
              <a:spcBef>
                <a:spcPts val="0"/>
              </a:spcBef>
              <a:spcAft>
                <a:spcPts val="0"/>
              </a:spcAft>
              <a:buClr>
                <a:srgbClr val="000000"/>
              </a:buClr>
              <a:buSzPts val="800"/>
              <a:buFont typeface="Arial"/>
              <a:buNone/>
            </a:pPr>
            <a:r>
              <a:rPr lang="en" sz="700" b="1" i="0" u="none" strike="noStrike" cap="none">
                <a:solidFill>
                  <a:schemeClr val="dk1"/>
                </a:solidFill>
                <a:latin typeface="Times New Roman"/>
                <a:ea typeface="Times New Roman"/>
                <a:cs typeface="Times New Roman"/>
                <a:sym typeface="Times New Roman"/>
              </a:rPr>
              <a:t>LAB</a:t>
            </a:r>
            <a:endParaRPr sz="7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a:solidFill>
                  <a:schemeClr val="dk1"/>
                </a:solidFill>
                <a:latin typeface="Times New Roman"/>
                <a:ea typeface="Times New Roman"/>
                <a:cs typeface="Times New Roman"/>
                <a:sym typeface="Times New Roman"/>
              </a:rPr>
              <a:t>Sarah Ostadabbas</a:t>
            </a:r>
            <a:r>
              <a:rPr lang="en" sz="700" b="0" i="0" u="none" strike="noStrike" cap="none">
                <a:solidFill>
                  <a:schemeClr val="dk1"/>
                </a:solidFill>
                <a:latin typeface="Times New Roman"/>
                <a:ea typeface="Times New Roman"/>
                <a:cs typeface="Times New Roman"/>
                <a:sym typeface="Times New Roman"/>
              </a:rPr>
              <a:t>,</a:t>
            </a:r>
            <a:r>
              <a:rPr lang="en" sz="700">
                <a:solidFill>
                  <a:schemeClr val="dk1"/>
                </a:solidFill>
                <a:latin typeface="Times New Roman"/>
                <a:ea typeface="Times New Roman"/>
                <a:cs typeface="Times New Roman"/>
                <a:sym typeface="Times New Roman"/>
              </a:rPr>
              <a:t> A</a:t>
            </a:r>
            <a:r>
              <a:rPr lang="en" sz="700">
                <a:solidFill>
                  <a:schemeClr val="dk1"/>
                </a:solidFill>
                <a:highlight>
                  <a:srgbClr val="FFFFFF"/>
                </a:highlight>
                <a:latin typeface="Times New Roman"/>
                <a:ea typeface="Times New Roman"/>
                <a:cs typeface="Times New Roman"/>
                <a:sym typeface="Times New Roman"/>
              </a:rPr>
              <a:t>ssociate Professor in the Electrical and Computer Engineering Department</a:t>
            </a:r>
            <a:endParaRPr sz="70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a:solidFill>
                  <a:schemeClr val="dk1"/>
                </a:solidFill>
                <a:latin typeface="Times New Roman"/>
                <a:ea typeface="Times New Roman"/>
                <a:cs typeface="Times New Roman"/>
                <a:sym typeface="Times New Roman"/>
              </a:rPr>
              <a:t>Bishoy Galoaa</a:t>
            </a:r>
            <a:r>
              <a:rPr lang="en" sz="700" b="0" i="0" u="none" strike="noStrike" cap="none">
                <a:solidFill>
                  <a:schemeClr val="dk1"/>
                </a:solidFill>
                <a:latin typeface="Times New Roman"/>
                <a:ea typeface="Times New Roman"/>
                <a:cs typeface="Times New Roman"/>
                <a:sym typeface="Times New Roman"/>
              </a:rPr>
              <a:t>, </a:t>
            </a:r>
            <a:r>
              <a:rPr lang="en" sz="700">
                <a:solidFill>
                  <a:schemeClr val="dk1"/>
                </a:solidFill>
                <a:latin typeface="Times New Roman"/>
                <a:ea typeface="Times New Roman"/>
                <a:cs typeface="Times New Roman"/>
                <a:sym typeface="Times New Roman"/>
              </a:rPr>
              <a:t>PhD Student/Graduate Research Assistant</a:t>
            </a:r>
            <a:endParaRPr sz="7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b="1" i="0" u="none" strike="noStrike" cap="none">
                <a:solidFill>
                  <a:schemeClr val="dk1"/>
                </a:solidFill>
                <a:latin typeface="Times New Roman"/>
                <a:ea typeface="Times New Roman"/>
                <a:cs typeface="Times New Roman"/>
                <a:sym typeface="Times New Roman"/>
              </a:rPr>
              <a:t>Center for STEM Education​</a:t>
            </a:r>
            <a:endParaRPr sz="7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b="0" i="0" u="none" strike="noStrike" cap="none">
                <a:solidFill>
                  <a:schemeClr val="dk1"/>
                </a:solidFill>
                <a:latin typeface="Times New Roman"/>
                <a:ea typeface="Times New Roman"/>
                <a:cs typeface="Times New Roman"/>
                <a:sym typeface="Times New Roman"/>
              </a:rPr>
              <a:t>Claire Duggan, Executive Director</a:t>
            </a:r>
            <a:endParaRPr sz="7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b="0" i="0" u="none" strike="noStrike" cap="none">
                <a:solidFill>
                  <a:schemeClr val="dk1"/>
                </a:solidFill>
                <a:latin typeface="Times New Roman"/>
                <a:ea typeface="Times New Roman"/>
                <a:cs typeface="Times New Roman"/>
                <a:sym typeface="Times New Roman"/>
              </a:rPr>
              <a:t>Jennifer Love, Associate Director</a:t>
            </a:r>
            <a:endParaRPr sz="7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a:solidFill>
                  <a:schemeClr val="dk1"/>
                </a:solidFill>
                <a:latin typeface="Times New Roman"/>
                <a:ea typeface="Times New Roman"/>
                <a:cs typeface="Times New Roman"/>
                <a:sym typeface="Times New Roman"/>
              </a:rPr>
              <a:t>Frances Corcell, Kenneth Santizo, and Ahmed Othman</a:t>
            </a:r>
            <a:r>
              <a:rPr lang="en" sz="700" i="0" u="none" strike="noStrike" cap="none">
                <a:solidFill>
                  <a:schemeClr val="dk1"/>
                </a:solidFill>
                <a:latin typeface="Times New Roman"/>
                <a:ea typeface="Times New Roman"/>
                <a:cs typeface="Times New Roman"/>
                <a:sym typeface="Times New Roman"/>
              </a:rPr>
              <a:t>, </a:t>
            </a:r>
            <a:r>
              <a:rPr lang="en" sz="700" b="0" i="0" u="none" strike="noStrike" cap="none">
                <a:solidFill>
                  <a:schemeClr val="dk1"/>
                </a:solidFill>
                <a:latin typeface="Times New Roman"/>
                <a:ea typeface="Times New Roman"/>
                <a:cs typeface="Times New Roman"/>
                <a:sym typeface="Times New Roman"/>
              </a:rPr>
              <a:t>YSP Coordinators​</a:t>
            </a:r>
            <a:endParaRPr sz="7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b="0" i="0" u="none" strike="noStrike" cap="none">
                <a:solidFill>
                  <a:schemeClr val="dk1"/>
                </a:solidFill>
                <a:latin typeface="Times New Roman"/>
                <a:ea typeface="Times New Roman"/>
                <a:cs typeface="Times New Roman"/>
                <a:sym typeface="Times New Roman"/>
              </a:rPr>
              <a:t>Nicolas Fuchs, Program Manager</a:t>
            </a:r>
            <a:endParaRPr sz="700" b="0" i="0" u="none" strike="noStrike" cap="none">
              <a:solidFill>
                <a:schemeClr val="dk1"/>
              </a:solidFill>
              <a:latin typeface="Times New Roman"/>
              <a:ea typeface="Times New Roman"/>
              <a:cs typeface="Times New Roman"/>
              <a:sym typeface="Times New Roman"/>
            </a:endParaRPr>
          </a:p>
          <a:p>
            <a:pPr marL="0" marR="0" lvl="0" indent="0" algn="l" rtl="0">
              <a:lnSpc>
                <a:spcPct val="115000"/>
              </a:lnSpc>
              <a:spcBef>
                <a:spcPts val="0"/>
              </a:spcBef>
              <a:spcAft>
                <a:spcPts val="0"/>
              </a:spcAft>
              <a:buClr>
                <a:srgbClr val="000000"/>
              </a:buClr>
              <a:buSzPts val="800"/>
              <a:buFont typeface="Arial"/>
              <a:buNone/>
            </a:pPr>
            <a:r>
              <a:rPr lang="en" sz="700" b="0" i="0" u="none" strike="noStrike" cap="none">
                <a:solidFill>
                  <a:schemeClr val="dk1"/>
                </a:solidFill>
                <a:latin typeface="Times New Roman"/>
                <a:ea typeface="Times New Roman"/>
                <a:cs typeface="Times New Roman"/>
                <a:sym typeface="Times New Roman"/>
              </a:rPr>
              <a:t>Mary Howley.</a:t>
            </a:r>
            <a:r>
              <a:rPr lang="en" sz="700" b="0" i="0" u="none" strike="noStrike" cap="none">
                <a:solidFill>
                  <a:srgbClr val="000000"/>
                </a:solidFill>
                <a:latin typeface="Times New Roman"/>
                <a:ea typeface="Times New Roman"/>
                <a:cs typeface="Times New Roman"/>
                <a:sym typeface="Times New Roman"/>
              </a:rPr>
              <a:t> Administrative Officer</a:t>
            </a:r>
            <a:endParaRPr sz="700" b="0" i="0" u="none" strike="noStrike" cap="none">
              <a:solidFill>
                <a:srgbClr val="000000"/>
              </a:solidFill>
              <a:latin typeface="Times New Roman"/>
              <a:ea typeface="Times New Roman"/>
              <a:cs typeface="Times New Roman"/>
              <a:sym typeface="Times New Roman"/>
            </a:endParaRPr>
          </a:p>
        </p:txBody>
      </p:sp>
      <p:sp>
        <p:nvSpPr>
          <p:cNvPr id="498" name="Google Shape;498;g4a6c850539ede2de_0"/>
          <p:cNvSpPr txBox="1"/>
          <p:nvPr/>
        </p:nvSpPr>
        <p:spPr>
          <a:xfrm>
            <a:off x="9231118" y="1179605"/>
            <a:ext cx="2961900" cy="2113500"/>
          </a:xfrm>
          <a:prstGeom prst="rect">
            <a:avLst/>
          </a:prstGeom>
          <a:noFill/>
          <a:ln>
            <a:noFill/>
          </a:ln>
        </p:spPr>
        <p:txBody>
          <a:bodyPr spcFirstLastPara="1" wrap="square" lIns="124150" tIns="124150" rIns="124150" bIns="124150" anchor="t" anchorCtr="0">
            <a:spAutoFit/>
          </a:bodyPr>
          <a:lstStyle/>
          <a:p>
            <a:pPr marL="0" lvl="0" indent="0" algn="l" rtl="0">
              <a:lnSpc>
                <a:spcPct val="115000"/>
              </a:lnSpc>
              <a:spcBef>
                <a:spcPts val="300"/>
              </a:spcBef>
              <a:spcAft>
                <a:spcPts val="0"/>
              </a:spcAft>
              <a:buClr>
                <a:schemeClr val="dk1"/>
              </a:buClr>
              <a:buSzPts val="300"/>
              <a:buFont typeface="Arial"/>
              <a:buNone/>
            </a:pPr>
            <a:r>
              <a:rPr lang="en" sz="850">
                <a:solidFill>
                  <a:schemeClr val="dk1"/>
                </a:solidFill>
                <a:latin typeface="Times New Roman"/>
                <a:ea typeface="Times New Roman"/>
                <a:cs typeface="Times New Roman"/>
                <a:sym typeface="Times New Roman"/>
              </a:rPr>
              <a:t>This project demonstrates a proof of concept multimodal AI assistant that combines procedural guidance with mistake detection.</a:t>
            </a:r>
            <a:endParaRPr sz="850">
              <a:solidFill>
                <a:schemeClr val="dk1"/>
              </a:solidFill>
              <a:latin typeface="Times New Roman"/>
              <a:ea typeface="Times New Roman"/>
              <a:cs typeface="Times New Roman"/>
              <a:sym typeface="Times New Roman"/>
            </a:endParaRPr>
          </a:p>
          <a:p>
            <a:pPr marL="0" lvl="0" indent="0" algn="l" rtl="0">
              <a:lnSpc>
                <a:spcPct val="115000"/>
              </a:lnSpc>
              <a:spcBef>
                <a:spcPts val="300"/>
              </a:spcBef>
              <a:spcAft>
                <a:spcPts val="0"/>
              </a:spcAft>
              <a:buClr>
                <a:schemeClr val="dk1"/>
              </a:buClr>
              <a:buSzPts val="300"/>
              <a:buFont typeface="Arial"/>
              <a:buNone/>
            </a:pPr>
            <a:r>
              <a:rPr lang="en" sz="850">
                <a:solidFill>
                  <a:schemeClr val="dk1"/>
                </a:solidFill>
                <a:latin typeface="Times New Roman"/>
                <a:ea typeface="Times New Roman"/>
                <a:cs typeface="Times New Roman"/>
                <a:sym typeface="Times New Roman"/>
              </a:rPr>
              <a:t>The main contribution however is not a clinically validated surgical system, but a synchronized data and visualization pipeline for developing systems that reason across multiple viewpoints, movement signals, transcripts, and task history. With further development and testing, similar technology could provide an additional safety layer in a variety of fields.</a:t>
            </a:r>
            <a:endParaRPr sz="850">
              <a:solidFill>
                <a:schemeClr val="dk1"/>
              </a:solidFill>
              <a:latin typeface="Times New Roman"/>
              <a:ea typeface="Times New Roman"/>
              <a:cs typeface="Times New Roman"/>
              <a:sym typeface="Times New Roman"/>
            </a:endParaRPr>
          </a:p>
          <a:p>
            <a:pPr marL="0" lvl="0" indent="0" algn="l" rtl="0">
              <a:lnSpc>
                <a:spcPct val="115000"/>
              </a:lnSpc>
              <a:spcBef>
                <a:spcPts val="300"/>
              </a:spcBef>
              <a:spcAft>
                <a:spcPts val="300"/>
              </a:spcAft>
              <a:buClr>
                <a:schemeClr val="dk1"/>
              </a:buClr>
              <a:buSzPts val="300"/>
              <a:buFont typeface="Arial"/>
              <a:buNone/>
            </a:pPr>
            <a:r>
              <a:rPr lang="en" sz="850">
                <a:solidFill>
                  <a:schemeClr val="dk1"/>
                </a:solidFill>
                <a:latin typeface="Times New Roman"/>
                <a:ea typeface="Times New Roman"/>
                <a:cs typeface="Times New Roman"/>
                <a:sym typeface="Times New Roman"/>
              </a:rPr>
              <a:t>Multimodal task assistance can have applications in manufacturing, equipment maintenance, laboratory work, emergency response, and education.</a:t>
            </a:r>
            <a:endParaRPr sz="850">
              <a:solidFill>
                <a:schemeClr val="dk1"/>
              </a:solidFill>
              <a:latin typeface="Times New Roman"/>
              <a:ea typeface="Times New Roman"/>
              <a:cs typeface="Times New Roman"/>
              <a:sym typeface="Times New Roman"/>
            </a:endParaRPr>
          </a:p>
        </p:txBody>
      </p:sp>
      <p:sp>
        <p:nvSpPr>
          <p:cNvPr id="499" name="Google Shape;499;g4a6c850539ede2de_0"/>
          <p:cNvSpPr txBox="1"/>
          <p:nvPr/>
        </p:nvSpPr>
        <p:spPr>
          <a:xfrm>
            <a:off x="3749500" y="1193104"/>
            <a:ext cx="5492100" cy="3115800"/>
          </a:xfrm>
          <a:prstGeom prst="rect">
            <a:avLst/>
          </a:prstGeom>
          <a:noFill/>
          <a:ln>
            <a:noFill/>
          </a:ln>
        </p:spPr>
        <p:txBody>
          <a:bodyPr spcFirstLastPara="1" wrap="square" lIns="124150" tIns="124150" rIns="124150" bIns="124150" anchor="t" anchorCtr="0">
            <a:spAutoFit/>
          </a:bodyPr>
          <a:lstStyle/>
          <a:p>
            <a:pPr marL="0" lvl="0" indent="0" algn="l" rtl="0">
              <a:lnSpc>
                <a:spcPct val="115000"/>
              </a:lnSpc>
              <a:spcBef>
                <a:spcPts val="300"/>
              </a:spcBef>
              <a:spcAft>
                <a:spcPts val="0"/>
              </a:spcAft>
              <a:buClr>
                <a:schemeClr val="dk1"/>
              </a:buClr>
              <a:buSzPts val="300"/>
              <a:buFont typeface="Arial"/>
              <a:buNone/>
            </a:pPr>
            <a:r>
              <a:rPr lang="en" sz="550">
                <a:latin typeface="Times New Roman"/>
                <a:ea typeface="Times New Roman"/>
                <a:cs typeface="Times New Roman"/>
                <a:sym typeface="Times New Roman"/>
              </a:rPr>
              <a:t>Stage 1: Multimodal Data Collection</a:t>
            </a:r>
            <a:endParaRPr sz="550">
              <a:latin typeface="Times New Roman"/>
              <a:ea typeface="Times New Roman"/>
              <a:cs typeface="Times New Roman"/>
              <a:sym typeface="Times New Roman"/>
            </a:endParaRPr>
          </a:p>
          <a:p>
            <a:pPr marL="114300" lvl="0" indent="-85725" algn="l" rtl="0">
              <a:lnSpc>
                <a:spcPct val="115000"/>
              </a:lnSpc>
              <a:spcBef>
                <a:spcPts val="300"/>
              </a:spcBef>
              <a:spcAft>
                <a:spcPts val="0"/>
              </a:spcAft>
              <a:buSzPts val="550"/>
              <a:buFont typeface="Times New Roman"/>
              <a:buChar char="●"/>
            </a:pPr>
            <a:r>
              <a:rPr lang="en" sz="550">
                <a:latin typeface="Times New Roman"/>
                <a:ea typeface="Times New Roman"/>
                <a:cs typeface="Times New Roman"/>
                <a:sym typeface="Times New Roman"/>
              </a:rPr>
              <a:t>Human activities recorded using many different types of devices</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Aria Gen2 glasses: egocentric, first-person video of participant’s hands and the working area</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Logitech Cameras: exocentric, wider scene and multiple angles to reduce occlusion</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Mudra Link wristbands: biosignal data on intentionality and wrist movement</a:t>
            </a:r>
            <a:endParaRPr sz="550">
              <a:latin typeface="Times New Roman"/>
              <a:ea typeface="Times New Roman"/>
              <a:cs typeface="Times New Roman"/>
              <a:sym typeface="Times New Roman"/>
            </a:endParaRPr>
          </a:p>
          <a:p>
            <a:pPr marL="0" lvl="0" indent="0" algn="l" rtl="0">
              <a:lnSpc>
                <a:spcPct val="115000"/>
              </a:lnSpc>
              <a:spcBef>
                <a:spcPts val="300"/>
              </a:spcBef>
              <a:spcAft>
                <a:spcPts val="0"/>
              </a:spcAft>
              <a:buNone/>
            </a:pPr>
            <a:r>
              <a:rPr lang="en" sz="550">
                <a:latin typeface="Times New Roman"/>
                <a:ea typeface="Times New Roman"/>
                <a:cs typeface="Times New Roman"/>
                <a:sym typeface="Times New Roman"/>
              </a:rPr>
              <a:t>Stage 2: Expert-Observer Recording Framework</a:t>
            </a:r>
            <a:endParaRPr sz="550">
              <a:latin typeface="Times New Roman"/>
              <a:ea typeface="Times New Roman"/>
              <a:cs typeface="Times New Roman"/>
              <a:sym typeface="Times New Roman"/>
            </a:endParaRPr>
          </a:p>
          <a:p>
            <a:pPr marL="114300" lvl="0" indent="-85725" algn="l" rtl="0">
              <a:lnSpc>
                <a:spcPct val="115000"/>
              </a:lnSpc>
              <a:spcBef>
                <a:spcPts val="300"/>
              </a:spcBef>
              <a:spcAft>
                <a:spcPts val="0"/>
              </a:spcAft>
              <a:buSzPts val="550"/>
              <a:buFont typeface="Times New Roman"/>
              <a:buChar char="●"/>
            </a:pPr>
            <a:r>
              <a:rPr lang="en" sz="550">
                <a:latin typeface="Times New Roman"/>
                <a:ea typeface="Times New Roman"/>
                <a:cs typeface="Times New Roman"/>
                <a:sym typeface="Times New Roman"/>
              </a:rPr>
              <a:t>Expert explained how to complete a task and observer performed actions</a:t>
            </a:r>
            <a:endParaRPr sz="550">
              <a:latin typeface="Times New Roman"/>
              <a:ea typeface="Times New Roman"/>
              <a:cs typeface="Times New Roman"/>
              <a:sym typeface="Times New Roman"/>
            </a:endParaRPr>
          </a:p>
          <a:p>
            <a:pPr marL="114300" lvl="0"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Paired examples of spoken guidance, visible actions, and mistakes along with their corrections</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Putting tools back in drawers</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Making a peanut butter and jelly sandwich</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Making a hotdog</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Assembly and disassembly of an ikea chair</a:t>
            </a:r>
            <a:endParaRPr sz="550">
              <a:latin typeface="Times New Roman"/>
              <a:ea typeface="Times New Roman"/>
              <a:cs typeface="Times New Roman"/>
              <a:sym typeface="Times New Roman"/>
            </a:endParaRPr>
          </a:p>
          <a:p>
            <a:pPr marL="0" lvl="0" indent="0" algn="l" rtl="0">
              <a:lnSpc>
                <a:spcPct val="115000"/>
              </a:lnSpc>
              <a:spcBef>
                <a:spcPts val="300"/>
              </a:spcBef>
              <a:spcAft>
                <a:spcPts val="0"/>
              </a:spcAft>
              <a:buNone/>
            </a:pPr>
            <a:r>
              <a:rPr lang="en" sz="550">
                <a:latin typeface="Times New Roman"/>
                <a:ea typeface="Times New Roman"/>
                <a:cs typeface="Times New Roman"/>
                <a:sym typeface="Times New Roman"/>
              </a:rPr>
              <a:t>Stage 3: Synchronization and Temporal Segmentation</a:t>
            </a:r>
            <a:endParaRPr sz="550">
              <a:latin typeface="Times New Roman"/>
              <a:ea typeface="Times New Roman"/>
              <a:cs typeface="Times New Roman"/>
              <a:sym typeface="Times New Roman"/>
            </a:endParaRPr>
          </a:p>
          <a:p>
            <a:pPr marL="114300" lvl="0" indent="-85725" algn="l" rtl="0">
              <a:lnSpc>
                <a:spcPct val="115000"/>
              </a:lnSpc>
              <a:spcBef>
                <a:spcPts val="300"/>
              </a:spcBef>
              <a:spcAft>
                <a:spcPts val="0"/>
              </a:spcAft>
              <a:buSzPts val="550"/>
              <a:buFont typeface="Times New Roman"/>
              <a:buChar char="●"/>
            </a:pPr>
            <a:r>
              <a:rPr lang="en" sz="550">
                <a:latin typeface="Times New Roman"/>
                <a:ea typeface="Times New Roman"/>
                <a:cs typeface="Times New Roman"/>
                <a:sym typeface="Times New Roman"/>
              </a:rPr>
              <a:t>Streams were not fully aligned</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Used a clap performed at beginning of recording to create a synchronization event</a:t>
            </a:r>
            <a:endParaRPr sz="550">
              <a:latin typeface="Times New Roman"/>
              <a:ea typeface="Times New Roman"/>
              <a:cs typeface="Times New Roman"/>
              <a:sym typeface="Times New Roman"/>
            </a:endParaRPr>
          </a:p>
          <a:p>
            <a:pPr marL="114300" lvl="0"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Temporal segmentation needed to split up a clip into separate steps</a:t>
            </a:r>
            <a:endParaRPr sz="550">
              <a:latin typeface="Times New Roman"/>
              <a:ea typeface="Times New Roman"/>
              <a:cs typeface="Times New Roman"/>
              <a:sym typeface="Times New Roman"/>
            </a:endParaRPr>
          </a:p>
          <a:p>
            <a:pPr marL="114300" lvl="0"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Used Python and FFmpeg scripts to align streams and divide recordings into meaningful procedural segments</a:t>
            </a:r>
            <a:endParaRPr sz="550">
              <a:latin typeface="Times New Roman"/>
              <a:ea typeface="Times New Roman"/>
              <a:cs typeface="Times New Roman"/>
              <a:sym typeface="Times New Roman"/>
            </a:endParaRPr>
          </a:p>
          <a:p>
            <a:pPr marL="0" lvl="0" indent="0" algn="l" rtl="0">
              <a:lnSpc>
                <a:spcPct val="115000"/>
              </a:lnSpc>
              <a:spcBef>
                <a:spcPts val="300"/>
              </a:spcBef>
              <a:spcAft>
                <a:spcPts val="0"/>
              </a:spcAft>
              <a:buNone/>
            </a:pPr>
            <a:r>
              <a:rPr lang="en" sz="550">
                <a:latin typeface="Times New Roman"/>
                <a:ea typeface="Times New Roman"/>
                <a:cs typeface="Times New Roman"/>
                <a:sym typeface="Times New Roman"/>
              </a:rPr>
              <a:t>Stage 4: Data Processing and Organization</a:t>
            </a:r>
            <a:endParaRPr sz="550">
              <a:latin typeface="Times New Roman"/>
              <a:ea typeface="Times New Roman"/>
              <a:cs typeface="Times New Roman"/>
              <a:sym typeface="Times New Roman"/>
            </a:endParaRPr>
          </a:p>
          <a:p>
            <a:pPr marL="114300" lvl="0" indent="-85725" algn="l" rtl="0">
              <a:lnSpc>
                <a:spcPct val="115000"/>
              </a:lnSpc>
              <a:spcBef>
                <a:spcPts val="300"/>
              </a:spcBef>
              <a:spcAft>
                <a:spcPts val="0"/>
              </a:spcAft>
              <a:buSzPts val="550"/>
              <a:buFont typeface="Times New Roman"/>
              <a:buChar char="●"/>
            </a:pPr>
            <a:r>
              <a:rPr lang="en" sz="550">
                <a:latin typeface="Times New Roman"/>
                <a:ea typeface="Times New Roman"/>
                <a:cs typeface="Times New Roman"/>
                <a:sym typeface="Times New Roman"/>
              </a:rPr>
              <a:t>Data structured into Parquet format</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Different modalities could be accessed using a shared timeline</a:t>
            </a:r>
            <a:endParaRPr sz="550">
              <a:latin typeface="Times New Roman"/>
              <a:ea typeface="Times New Roman"/>
              <a:cs typeface="Times New Roman"/>
              <a:sym typeface="Times New Roman"/>
            </a:endParaRPr>
          </a:p>
          <a:p>
            <a:pPr marL="114300" lvl="0"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Created an interactive visualization interface to display multiple camera views, transcript, and Mudra signals</a:t>
            </a:r>
            <a:endParaRPr sz="550">
              <a:latin typeface="Times New Roman"/>
              <a:ea typeface="Times New Roman"/>
              <a:cs typeface="Times New Roman"/>
              <a:sym typeface="Times New Roman"/>
            </a:endParaRPr>
          </a:p>
          <a:p>
            <a:pPr marL="0" lvl="0" indent="0" algn="l" rtl="0">
              <a:lnSpc>
                <a:spcPct val="115000"/>
              </a:lnSpc>
              <a:spcBef>
                <a:spcPts val="300"/>
              </a:spcBef>
              <a:spcAft>
                <a:spcPts val="0"/>
              </a:spcAft>
              <a:buNone/>
            </a:pPr>
            <a:r>
              <a:rPr lang="en" sz="550">
                <a:latin typeface="Times New Roman"/>
                <a:ea typeface="Times New Roman"/>
                <a:cs typeface="Times New Roman"/>
                <a:sym typeface="Times New Roman"/>
              </a:rPr>
              <a:t>Stage 5: Final Suturing Demonstration</a:t>
            </a:r>
            <a:endParaRPr sz="550">
              <a:latin typeface="Times New Roman"/>
              <a:ea typeface="Times New Roman"/>
              <a:cs typeface="Times New Roman"/>
              <a:sym typeface="Times New Roman"/>
            </a:endParaRPr>
          </a:p>
          <a:p>
            <a:pPr marL="114300" lvl="0" indent="-85725" algn="l" rtl="0">
              <a:lnSpc>
                <a:spcPct val="115000"/>
              </a:lnSpc>
              <a:spcBef>
                <a:spcPts val="300"/>
              </a:spcBef>
              <a:spcAft>
                <a:spcPts val="0"/>
              </a:spcAft>
              <a:buSzPts val="550"/>
              <a:buFont typeface="Times New Roman"/>
              <a:buChar char="●"/>
            </a:pPr>
            <a:r>
              <a:rPr lang="en" sz="550">
                <a:latin typeface="Times New Roman"/>
                <a:ea typeface="Times New Roman"/>
                <a:cs typeface="Times New Roman"/>
                <a:sym typeface="Times New Roman"/>
              </a:rPr>
              <a:t>Used a synthetic suturing kit and simulated wound</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Three gauze pads were included in procedure</a:t>
            </a:r>
            <a:endParaRPr sz="550">
              <a:latin typeface="Times New Roman"/>
              <a:ea typeface="Times New Roman"/>
              <a:cs typeface="Times New Roman"/>
              <a:sym typeface="Times New Roman"/>
            </a:endParaRPr>
          </a:p>
          <a:p>
            <a:pPr marL="114300" lvl="0"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AI assistant provided procedural guidance while monitoring activity captured by cameras</a:t>
            </a:r>
            <a:endParaRPr sz="550">
              <a:latin typeface="Times New Roman"/>
              <a:ea typeface="Times New Roman"/>
              <a:cs typeface="Times New Roman"/>
              <a:sym typeface="Times New Roman"/>
            </a:endParaRPr>
          </a:p>
          <a:p>
            <a:pPr marL="228600" lvl="1" indent="-85725" algn="l" rtl="0">
              <a:lnSpc>
                <a:spcPct val="115000"/>
              </a:lnSpc>
              <a:spcBef>
                <a:spcPts val="0"/>
              </a:spcBef>
              <a:spcAft>
                <a:spcPts val="0"/>
              </a:spcAft>
              <a:buSzPts val="550"/>
              <a:buFont typeface="Times New Roman"/>
              <a:buChar char="○"/>
            </a:pPr>
            <a:r>
              <a:rPr lang="en" sz="550">
                <a:latin typeface="Times New Roman"/>
                <a:ea typeface="Times New Roman"/>
                <a:cs typeface="Times New Roman"/>
                <a:sym typeface="Times New Roman"/>
              </a:rPr>
              <a:t>When closure began with one pad remaining, assistant gave a warning</a:t>
            </a:r>
            <a:endParaRPr sz="550">
              <a:latin typeface="Times New Roman"/>
              <a:ea typeface="Times New Roman"/>
              <a:cs typeface="Times New Roman"/>
              <a:sym typeface="Times New Roman"/>
            </a:endParaRPr>
          </a:p>
        </p:txBody>
      </p:sp>
      <p:pic>
        <p:nvPicPr>
          <p:cNvPr id="500" name="Google Shape;500;g4a6c850539ede2de_0"/>
          <p:cNvPicPr preferRelativeResize="0"/>
          <p:nvPr/>
        </p:nvPicPr>
        <p:blipFill rotWithShape="1">
          <a:blip r:embed="rId11">
            <a:alphaModFix/>
          </a:blip>
          <a:srcRect/>
          <a:stretch/>
        </p:blipFill>
        <p:spPr>
          <a:xfrm>
            <a:off x="236800" y="145178"/>
            <a:ext cx="803627" cy="803627"/>
          </a:xfrm>
          <a:prstGeom prst="rect">
            <a:avLst/>
          </a:prstGeom>
          <a:noFill/>
          <a:ln>
            <a:noFill/>
          </a:ln>
        </p:spPr>
      </p:pic>
      <p:pic>
        <p:nvPicPr>
          <p:cNvPr id="501" name="Google Shape;501;g4a6c850539ede2de_0"/>
          <p:cNvPicPr preferRelativeResize="0"/>
          <p:nvPr/>
        </p:nvPicPr>
        <p:blipFill rotWithShape="1">
          <a:blip r:embed="rId12">
            <a:alphaModFix/>
          </a:blip>
          <a:srcRect/>
          <a:stretch/>
        </p:blipFill>
        <p:spPr>
          <a:xfrm>
            <a:off x="1571063" y="211047"/>
            <a:ext cx="1430391" cy="671880"/>
          </a:xfrm>
          <a:prstGeom prst="rect">
            <a:avLst/>
          </a:prstGeom>
          <a:noFill/>
          <a:ln>
            <a:noFill/>
          </a:ln>
        </p:spPr>
      </p:pic>
      <p:pic>
        <p:nvPicPr>
          <p:cNvPr id="502" name="Google Shape;502;g4a6c850539ede2de_0"/>
          <p:cNvPicPr preferRelativeResize="0"/>
          <p:nvPr/>
        </p:nvPicPr>
        <p:blipFill rotWithShape="1">
          <a:blip r:embed="rId13">
            <a:alphaModFix/>
          </a:blip>
          <a:srcRect/>
          <a:stretch/>
        </p:blipFill>
        <p:spPr>
          <a:xfrm>
            <a:off x="9599893" y="71149"/>
            <a:ext cx="1462941" cy="315426"/>
          </a:xfrm>
          <a:prstGeom prst="rect">
            <a:avLst/>
          </a:prstGeom>
          <a:noFill/>
          <a:ln>
            <a:noFill/>
          </a:ln>
        </p:spPr>
      </p:pic>
      <p:pic>
        <p:nvPicPr>
          <p:cNvPr id="503" name="Google Shape;503;g4a6c850539ede2de_0"/>
          <p:cNvPicPr preferRelativeResize="0"/>
          <p:nvPr/>
        </p:nvPicPr>
        <p:blipFill rotWithShape="1">
          <a:blip r:embed="rId14">
            <a:alphaModFix/>
          </a:blip>
          <a:srcRect/>
          <a:stretch/>
        </p:blipFill>
        <p:spPr>
          <a:xfrm>
            <a:off x="9599893" y="448361"/>
            <a:ext cx="1462941" cy="529920"/>
          </a:xfrm>
          <a:prstGeom prst="rect">
            <a:avLst/>
          </a:prstGeom>
          <a:noFill/>
          <a:ln>
            <a:noFill/>
          </a:ln>
        </p:spPr>
      </p:pic>
      <p:pic>
        <p:nvPicPr>
          <p:cNvPr id="504" name="Google Shape;504;g4a6c850539ede2de_0" title="78C4108B-8272-4BC1-BE6E-0C272478C067.png"/>
          <p:cNvPicPr preferRelativeResize="0"/>
          <p:nvPr/>
        </p:nvPicPr>
        <p:blipFill>
          <a:blip r:embed="rId15">
            <a:alphaModFix/>
          </a:blip>
          <a:stretch>
            <a:fillRect/>
          </a:stretch>
        </p:blipFill>
        <p:spPr>
          <a:xfrm>
            <a:off x="3843956" y="4622688"/>
            <a:ext cx="2473375" cy="1547064"/>
          </a:xfrm>
          <a:prstGeom prst="rect">
            <a:avLst/>
          </a:prstGeom>
          <a:noFill/>
          <a:ln>
            <a:noFill/>
          </a:ln>
        </p:spPr>
      </p:pic>
      <p:sp>
        <p:nvSpPr>
          <p:cNvPr id="505" name="Google Shape;505;g4a6c850539ede2de_0"/>
          <p:cNvSpPr txBox="1"/>
          <p:nvPr/>
        </p:nvSpPr>
        <p:spPr>
          <a:xfrm>
            <a:off x="3980597" y="6169750"/>
            <a:ext cx="3001500" cy="546300"/>
          </a:xfrm>
          <a:prstGeom prst="rect">
            <a:avLst/>
          </a:prstGeom>
          <a:noFill/>
          <a:ln>
            <a:noFill/>
          </a:ln>
        </p:spPr>
        <p:txBody>
          <a:bodyPr spcFirstLastPara="1" wrap="square" lIns="124150" tIns="124150" rIns="124150" bIns="124150" anchor="t" anchorCtr="0">
            <a:spAutoFit/>
          </a:bodyPr>
          <a:lstStyle/>
          <a:p>
            <a:pPr marL="0" lvl="0" indent="0" algn="ctr" rtl="0">
              <a:lnSpc>
                <a:spcPct val="115000"/>
              </a:lnSpc>
              <a:spcBef>
                <a:spcPts val="300"/>
              </a:spcBef>
              <a:spcAft>
                <a:spcPts val="0"/>
              </a:spcAft>
              <a:buClr>
                <a:schemeClr val="dk1"/>
              </a:buClr>
              <a:buSzPts val="300"/>
              <a:buFont typeface="Arial"/>
              <a:buNone/>
            </a:pPr>
            <a:r>
              <a:rPr lang="en" sz="600" b="1">
                <a:latin typeface="Times New Roman"/>
                <a:ea typeface="Times New Roman"/>
                <a:cs typeface="Times New Roman"/>
                <a:sym typeface="Times New Roman"/>
              </a:rPr>
              <a:t>Figure 1:</a:t>
            </a:r>
            <a:r>
              <a:rPr lang="en" sz="600">
                <a:latin typeface="Times New Roman"/>
                <a:ea typeface="Times New Roman"/>
                <a:cs typeface="Times New Roman"/>
                <a:sym typeface="Times New Roman"/>
              </a:rPr>
              <a:t> Visual interface of data collection during disassembly of a chair.</a:t>
            </a:r>
            <a:endParaRPr sz="600">
              <a:latin typeface="Times New Roman"/>
              <a:ea typeface="Times New Roman"/>
              <a:cs typeface="Times New Roman"/>
              <a:sym typeface="Times New Roman"/>
            </a:endParaRPr>
          </a:p>
          <a:p>
            <a:pPr marL="0" lvl="0" indent="0" algn="ctr" rtl="0">
              <a:lnSpc>
                <a:spcPct val="115000"/>
              </a:lnSpc>
              <a:spcBef>
                <a:spcPts val="300"/>
              </a:spcBef>
              <a:spcAft>
                <a:spcPts val="300"/>
              </a:spcAft>
              <a:buClr>
                <a:schemeClr val="dk1"/>
              </a:buClr>
              <a:buSzPts val="300"/>
              <a:buFont typeface="Arial"/>
              <a:buNone/>
            </a:pPr>
            <a:endParaRPr sz="600">
              <a:latin typeface="Times New Roman"/>
              <a:ea typeface="Times New Roman"/>
              <a:cs typeface="Times New Roman"/>
              <a:sym typeface="Times New Roman"/>
            </a:endParaRPr>
          </a:p>
        </p:txBody>
      </p:sp>
      <p:pic>
        <p:nvPicPr>
          <p:cNvPr id="506" name="Google Shape;506;g4a6c850539ede2de_0" descr="A Look Inside Meta's 'Aria' Research Glasses Shows What Tech Could Come to  Future AR Glasses | Road to VR"/>
          <p:cNvPicPr preferRelativeResize="0"/>
          <p:nvPr/>
        </p:nvPicPr>
        <p:blipFill>
          <a:blip r:embed="rId16">
            <a:alphaModFix/>
          </a:blip>
          <a:stretch>
            <a:fillRect/>
          </a:stretch>
        </p:blipFill>
        <p:spPr>
          <a:xfrm>
            <a:off x="7456514" y="2260979"/>
            <a:ext cx="1259922" cy="803624"/>
          </a:xfrm>
          <a:prstGeom prst="rect">
            <a:avLst/>
          </a:prstGeom>
          <a:noFill/>
          <a:ln>
            <a:noFill/>
          </a:ln>
        </p:spPr>
      </p:pic>
      <p:pic>
        <p:nvPicPr>
          <p:cNvPr id="507" name="Google Shape;507;g4a6c850539ede2de_0" title="Figure_1.png"/>
          <p:cNvPicPr preferRelativeResize="0"/>
          <p:nvPr/>
        </p:nvPicPr>
        <p:blipFill rotWithShape="1">
          <a:blip r:embed="rId17">
            <a:alphaModFix/>
          </a:blip>
          <a:srcRect l="16145" t="4893" r="11938" b="7427"/>
          <a:stretch/>
        </p:blipFill>
        <p:spPr>
          <a:xfrm>
            <a:off x="7905090" y="1360328"/>
            <a:ext cx="1231320" cy="900652"/>
          </a:xfrm>
          <a:prstGeom prst="rect">
            <a:avLst/>
          </a:prstGeom>
          <a:noFill/>
          <a:ln>
            <a:noFill/>
          </a:ln>
        </p:spPr>
      </p:pic>
      <p:pic>
        <p:nvPicPr>
          <p:cNvPr id="508" name="Google Shape;508;g4a6c850539ede2de_0" title="Screenshot from 2026-06-30 11-13-55.png"/>
          <p:cNvPicPr preferRelativeResize="0"/>
          <p:nvPr/>
        </p:nvPicPr>
        <p:blipFill>
          <a:blip r:embed="rId18">
            <a:alphaModFix/>
          </a:blip>
          <a:stretch>
            <a:fillRect/>
          </a:stretch>
        </p:blipFill>
        <p:spPr>
          <a:xfrm>
            <a:off x="7208646" y="4564137"/>
            <a:ext cx="1891279" cy="1193625"/>
          </a:xfrm>
          <a:prstGeom prst="rect">
            <a:avLst/>
          </a:prstGeom>
          <a:noFill/>
          <a:ln w="38100" cap="flat" cmpd="sng">
            <a:solidFill>
              <a:srgbClr val="44546A"/>
            </a:solidFill>
            <a:prstDash val="solid"/>
            <a:round/>
            <a:headEnd type="none" w="sm" len="sm"/>
            <a:tailEnd type="none" w="sm" len="sm"/>
          </a:ln>
        </p:spPr>
      </p:pic>
      <p:pic>
        <p:nvPicPr>
          <p:cNvPr id="509" name="Google Shape;509;g4a6c850539ede2de_0" title="link_01_02B-removebg-preview.png"/>
          <p:cNvPicPr preferRelativeResize="0"/>
          <p:nvPr/>
        </p:nvPicPr>
        <p:blipFill>
          <a:blip r:embed="rId19">
            <a:alphaModFix/>
          </a:blip>
          <a:stretch>
            <a:fillRect/>
          </a:stretch>
        </p:blipFill>
        <p:spPr>
          <a:xfrm>
            <a:off x="8443875" y="3700392"/>
            <a:ext cx="492038" cy="492038"/>
          </a:xfrm>
          <a:prstGeom prst="rect">
            <a:avLst/>
          </a:prstGeom>
          <a:noFill/>
          <a:ln>
            <a:noFill/>
          </a:ln>
        </p:spPr>
      </p:pic>
      <p:pic>
        <p:nvPicPr>
          <p:cNvPr id="510" name="Google Shape;510;g4a6c850539ede2de_0" descr="C270 HD Webcam"/>
          <p:cNvPicPr preferRelativeResize="0"/>
          <p:nvPr/>
        </p:nvPicPr>
        <p:blipFill>
          <a:blip r:embed="rId20">
            <a:alphaModFix/>
          </a:blip>
          <a:stretch>
            <a:fillRect/>
          </a:stretch>
        </p:blipFill>
        <p:spPr>
          <a:xfrm>
            <a:off x="8407399" y="3123721"/>
            <a:ext cx="546761" cy="470489"/>
          </a:xfrm>
          <a:prstGeom prst="rect">
            <a:avLst/>
          </a:prstGeom>
          <a:noFill/>
          <a:ln>
            <a:noFill/>
          </a:ln>
        </p:spPr>
      </p:pic>
      <p:pic>
        <p:nvPicPr>
          <p:cNvPr id="511" name="Google Shape;511;g4a6c850539ede2de_0" title="Screenshot 2026-07-26 at 11.24.35 PM.png"/>
          <p:cNvPicPr preferRelativeResize="0"/>
          <p:nvPr/>
        </p:nvPicPr>
        <p:blipFill>
          <a:blip r:embed="rId21">
            <a:alphaModFix/>
          </a:blip>
          <a:stretch>
            <a:fillRect/>
          </a:stretch>
        </p:blipFill>
        <p:spPr>
          <a:xfrm>
            <a:off x="7185684" y="5878098"/>
            <a:ext cx="1462937" cy="552618"/>
          </a:xfrm>
          <a:prstGeom prst="rect">
            <a:avLst/>
          </a:prstGeom>
          <a:noFill/>
          <a:ln>
            <a:noFill/>
          </a:ln>
        </p:spPr>
      </p:pic>
      <p:sp>
        <p:nvSpPr>
          <p:cNvPr id="512" name="Google Shape;512;g4a6c850539ede2de_0"/>
          <p:cNvSpPr txBox="1"/>
          <p:nvPr/>
        </p:nvSpPr>
        <p:spPr>
          <a:xfrm>
            <a:off x="6852625" y="5660928"/>
            <a:ext cx="2363700" cy="487800"/>
          </a:xfrm>
          <a:prstGeom prst="rect">
            <a:avLst/>
          </a:prstGeom>
          <a:noFill/>
          <a:ln>
            <a:noFill/>
          </a:ln>
        </p:spPr>
        <p:txBody>
          <a:bodyPr spcFirstLastPara="1" wrap="square" lIns="124150" tIns="124150" rIns="124150" bIns="124150" anchor="t" anchorCtr="0">
            <a:spAutoFit/>
          </a:bodyPr>
          <a:lstStyle/>
          <a:p>
            <a:pPr marL="0" lvl="0" indent="0" algn="ctr" rtl="0">
              <a:lnSpc>
                <a:spcPct val="115000"/>
              </a:lnSpc>
              <a:spcBef>
                <a:spcPts val="300"/>
              </a:spcBef>
              <a:spcAft>
                <a:spcPts val="0"/>
              </a:spcAft>
              <a:buClr>
                <a:schemeClr val="dk1"/>
              </a:buClr>
              <a:buSzPts val="300"/>
              <a:buFont typeface="Arial"/>
              <a:buNone/>
            </a:pPr>
            <a:r>
              <a:rPr lang="en" sz="600" b="1">
                <a:latin typeface="Times New Roman"/>
                <a:ea typeface="Times New Roman"/>
                <a:cs typeface="Times New Roman"/>
                <a:sym typeface="Times New Roman"/>
              </a:rPr>
              <a:t>Figure 2:</a:t>
            </a:r>
            <a:r>
              <a:rPr lang="en" sz="600">
                <a:latin typeface="Times New Roman"/>
                <a:ea typeface="Times New Roman"/>
                <a:cs typeface="Times New Roman"/>
                <a:sym typeface="Times New Roman"/>
              </a:rPr>
              <a:t> 3D SLAM Map of Wollaston's Grocery Store </a:t>
            </a:r>
            <a:endParaRPr sz="600">
              <a:latin typeface="Times New Roman"/>
              <a:ea typeface="Times New Roman"/>
              <a:cs typeface="Times New Roman"/>
              <a:sym typeface="Times New Roman"/>
            </a:endParaRPr>
          </a:p>
          <a:p>
            <a:pPr marL="0" lvl="0" indent="0" algn="ctr" rtl="0">
              <a:lnSpc>
                <a:spcPct val="115000"/>
              </a:lnSpc>
              <a:spcBef>
                <a:spcPts val="300"/>
              </a:spcBef>
              <a:spcAft>
                <a:spcPts val="300"/>
              </a:spcAft>
              <a:buClr>
                <a:schemeClr val="dk1"/>
              </a:buClr>
              <a:buSzPts val="300"/>
              <a:buFont typeface="Arial"/>
              <a:buNone/>
            </a:pPr>
            <a:endParaRPr sz="600">
              <a:latin typeface="Times New Roman"/>
              <a:ea typeface="Times New Roman"/>
              <a:cs typeface="Times New Roman"/>
              <a:sym typeface="Times New Roman"/>
            </a:endParaRPr>
          </a:p>
        </p:txBody>
      </p:sp>
      <p:sp>
        <p:nvSpPr>
          <p:cNvPr id="513" name="Google Shape;513;g4a6c850539ede2de_0"/>
          <p:cNvSpPr txBox="1"/>
          <p:nvPr/>
        </p:nvSpPr>
        <p:spPr>
          <a:xfrm>
            <a:off x="6846188" y="6308099"/>
            <a:ext cx="2629500" cy="487800"/>
          </a:xfrm>
          <a:prstGeom prst="rect">
            <a:avLst/>
          </a:prstGeom>
          <a:noFill/>
          <a:ln>
            <a:noFill/>
          </a:ln>
        </p:spPr>
        <p:txBody>
          <a:bodyPr spcFirstLastPara="1" wrap="square" lIns="124150" tIns="124150" rIns="124150" bIns="124150" anchor="t" anchorCtr="0">
            <a:spAutoFit/>
          </a:bodyPr>
          <a:lstStyle/>
          <a:p>
            <a:pPr marL="0" lvl="0" indent="0" algn="ctr" rtl="0">
              <a:lnSpc>
                <a:spcPct val="115000"/>
              </a:lnSpc>
              <a:spcBef>
                <a:spcPts val="300"/>
              </a:spcBef>
              <a:spcAft>
                <a:spcPts val="0"/>
              </a:spcAft>
              <a:buClr>
                <a:schemeClr val="dk1"/>
              </a:buClr>
              <a:buSzPts val="300"/>
              <a:buFont typeface="Arial"/>
              <a:buNone/>
            </a:pPr>
            <a:r>
              <a:rPr lang="en" sz="600" b="1">
                <a:latin typeface="Times New Roman"/>
                <a:ea typeface="Times New Roman"/>
                <a:cs typeface="Times New Roman"/>
                <a:sym typeface="Times New Roman"/>
              </a:rPr>
              <a:t>Figure 3:</a:t>
            </a:r>
            <a:r>
              <a:rPr lang="en" sz="600">
                <a:latin typeface="Times New Roman"/>
                <a:ea typeface="Times New Roman"/>
                <a:cs typeface="Times New Roman"/>
                <a:sym typeface="Times New Roman"/>
              </a:rPr>
              <a:t> Hand Movement of Observer during PB&amp;J Assembly</a:t>
            </a:r>
            <a:endParaRPr sz="600">
              <a:latin typeface="Times New Roman"/>
              <a:ea typeface="Times New Roman"/>
              <a:cs typeface="Times New Roman"/>
              <a:sym typeface="Times New Roman"/>
            </a:endParaRPr>
          </a:p>
          <a:p>
            <a:pPr marL="0" lvl="0" indent="0" algn="ctr" rtl="0">
              <a:lnSpc>
                <a:spcPct val="115000"/>
              </a:lnSpc>
              <a:spcBef>
                <a:spcPts val="300"/>
              </a:spcBef>
              <a:spcAft>
                <a:spcPts val="300"/>
              </a:spcAft>
              <a:buClr>
                <a:schemeClr val="dk1"/>
              </a:buClr>
              <a:buSzPts val="300"/>
              <a:buFont typeface="Arial"/>
              <a:buNone/>
            </a:pPr>
            <a:endParaRPr sz="600">
              <a:latin typeface="Times New Roman"/>
              <a:ea typeface="Times New Roman"/>
              <a:cs typeface="Times New Roman"/>
              <a:sym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g3633f61b1b3_0_6"/>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130" name="Google Shape;130;g3633f61b1b3_0_6"/>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131" name="Google Shape;131;g3633f61b1b3_0_6"/>
          <p:cNvSpPr txBox="1"/>
          <p:nvPr/>
        </p:nvSpPr>
        <p:spPr>
          <a:xfrm>
            <a:off x="10071495" y="133500"/>
            <a:ext cx="11961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132" name="Google Shape;132;g3633f61b1b3_0_6"/>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133" name="Google Shape;133;g3633f61b1b3_0_6"/>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1"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03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134" name="Google Shape;134;g3633f61b1b3_0_6"/>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135" name="Google Shape;135;g3633f61b1b3_0_6"/>
          <p:cNvSpPr txBox="1"/>
          <p:nvPr/>
        </p:nvSpPr>
        <p:spPr>
          <a:xfrm>
            <a:off x="1510807" y="1059200"/>
            <a:ext cx="56958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67"/>
              <a:buFont typeface="Arial"/>
              <a:buNone/>
            </a:pPr>
            <a:r>
              <a:rPr lang="en" sz="3000" b="1">
                <a:latin typeface="Times"/>
                <a:ea typeface="Times"/>
                <a:cs typeface="Times"/>
                <a:sym typeface="Times"/>
              </a:rPr>
              <a:t>Shortcomings &amp; Weaknesses</a:t>
            </a:r>
            <a:endParaRPr sz="3000" b="1" i="0" u="none" strike="noStrike" cap="none">
              <a:solidFill>
                <a:srgbClr val="000000"/>
              </a:solidFill>
              <a:latin typeface="Times"/>
              <a:ea typeface="Times"/>
              <a:cs typeface="Times"/>
              <a:sym typeface="Times"/>
            </a:endParaRPr>
          </a:p>
        </p:txBody>
      </p:sp>
      <p:sp>
        <p:nvSpPr>
          <p:cNvPr id="136" name="Google Shape;136;g3633f61b1b3_0_6"/>
          <p:cNvSpPr txBox="1"/>
          <p:nvPr/>
        </p:nvSpPr>
        <p:spPr>
          <a:xfrm>
            <a:off x="3000" y="2210200"/>
            <a:ext cx="7203600" cy="4302300"/>
          </a:xfrm>
          <a:prstGeom prst="rect">
            <a:avLst/>
          </a:prstGeom>
          <a:noFill/>
          <a:ln>
            <a:noFill/>
          </a:ln>
        </p:spPr>
        <p:txBody>
          <a:bodyPr spcFirstLastPara="1" wrap="square" lIns="121900" tIns="121900" rIns="121900" bIns="121900" anchor="t" anchorCtr="0">
            <a:noAutofit/>
          </a:bodyPr>
          <a:lstStyle/>
          <a:p>
            <a:pPr marL="457200" marR="0" lvl="0" indent="-387350" algn="just" rtl="0">
              <a:lnSpc>
                <a:spcPct val="100000"/>
              </a:lnSpc>
              <a:spcBef>
                <a:spcPts val="0"/>
              </a:spcBef>
              <a:spcAft>
                <a:spcPts val="0"/>
              </a:spcAft>
              <a:buSzPts val="2500"/>
              <a:buFont typeface="Times New Roman"/>
              <a:buChar char="●"/>
            </a:pPr>
            <a:r>
              <a:rPr lang="en" sz="2500">
                <a:solidFill>
                  <a:schemeClr val="dk1"/>
                </a:solidFill>
                <a:latin typeface="Times New Roman"/>
                <a:ea typeface="Times New Roman"/>
                <a:cs typeface="Times New Roman"/>
                <a:sym typeface="Times New Roman"/>
              </a:rPr>
              <a:t>Seen through Rubik’s Cube Experiment</a:t>
            </a:r>
            <a:endParaRPr sz="2500">
              <a:solidFill>
                <a:schemeClr val="dk1"/>
              </a:solidFill>
              <a:latin typeface="Times New Roman"/>
              <a:ea typeface="Times New Roman"/>
              <a:cs typeface="Times New Roman"/>
              <a:sym typeface="Times New Roman"/>
            </a:endParaRPr>
          </a:p>
          <a:p>
            <a:pPr marL="0" marR="0" lvl="0" indent="0" algn="just" rtl="0">
              <a:lnSpc>
                <a:spcPct val="100000"/>
              </a:lnSpc>
              <a:spcBef>
                <a:spcPts val="0"/>
              </a:spcBef>
              <a:spcAft>
                <a:spcPts val="0"/>
              </a:spcAft>
              <a:buNone/>
            </a:pPr>
            <a:endParaRPr sz="2500">
              <a:solidFill>
                <a:schemeClr val="dk1"/>
              </a:solidFill>
              <a:latin typeface="Times New Roman"/>
              <a:ea typeface="Times New Roman"/>
              <a:cs typeface="Times New Roman"/>
              <a:sym typeface="Times New Roman"/>
            </a:endParaRPr>
          </a:p>
          <a:p>
            <a:pPr marL="914400" marR="0" lvl="1" indent="-387350" algn="just" rtl="0">
              <a:lnSpc>
                <a:spcPct val="100000"/>
              </a:lnSpc>
              <a:spcBef>
                <a:spcPts val="0"/>
              </a:spcBef>
              <a:spcAft>
                <a:spcPts val="0"/>
              </a:spcAft>
              <a:buClr>
                <a:schemeClr val="dk1"/>
              </a:buClr>
              <a:buSzPts val="2500"/>
              <a:buFont typeface="Times New Roman"/>
              <a:buChar char="○"/>
            </a:pPr>
            <a:r>
              <a:rPr lang="en" sz="2500">
                <a:solidFill>
                  <a:schemeClr val="dk1"/>
                </a:solidFill>
                <a:latin typeface="Times New Roman"/>
                <a:ea typeface="Times New Roman"/>
                <a:cs typeface="Times New Roman"/>
                <a:sym typeface="Times New Roman"/>
              </a:rPr>
              <a:t>Unable to identify actions taken</a:t>
            </a:r>
            <a:endParaRPr sz="2500">
              <a:solidFill>
                <a:schemeClr val="dk1"/>
              </a:solidFill>
              <a:latin typeface="Times New Roman"/>
              <a:ea typeface="Times New Roman"/>
              <a:cs typeface="Times New Roman"/>
              <a:sym typeface="Times New Roman"/>
            </a:endParaRPr>
          </a:p>
          <a:p>
            <a:pPr marL="914400" marR="0" lvl="0" indent="0" algn="just" rtl="0">
              <a:lnSpc>
                <a:spcPct val="100000"/>
              </a:lnSpc>
              <a:spcBef>
                <a:spcPts val="0"/>
              </a:spcBef>
              <a:spcAft>
                <a:spcPts val="0"/>
              </a:spcAft>
              <a:buNone/>
            </a:pPr>
            <a:endParaRPr sz="2500">
              <a:solidFill>
                <a:schemeClr val="dk1"/>
              </a:solidFill>
              <a:latin typeface="Times New Roman"/>
              <a:ea typeface="Times New Roman"/>
              <a:cs typeface="Times New Roman"/>
              <a:sym typeface="Times New Roman"/>
            </a:endParaRPr>
          </a:p>
          <a:p>
            <a:pPr marL="914400" marR="0" lvl="1" indent="-387350" algn="just" rtl="0">
              <a:lnSpc>
                <a:spcPct val="100000"/>
              </a:lnSpc>
              <a:spcBef>
                <a:spcPts val="0"/>
              </a:spcBef>
              <a:spcAft>
                <a:spcPts val="0"/>
              </a:spcAft>
              <a:buClr>
                <a:schemeClr val="dk1"/>
              </a:buClr>
              <a:buSzPts val="2500"/>
              <a:buFont typeface="Times New Roman"/>
              <a:buChar char="○"/>
            </a:pPr>
            <a:r>
              <a:rPr lang="en" sz="2500">
                <a:solidFill>
                  <a:schemeClr val="dk1"/>
                </a:solidFill>
                <a:latin typeface="Times New Roman"/>
                <a:ea typeface="Times New Roman"/>
                <a:cs typeface="Times New Roman"/>
                <a:sym typeface="Times New Roman"/>
              </a:rPr>
              <a:t>AI understands very broad situation</a:t>
            </a:r>
            <a:endParaRPr sz="2500">
              <a:solidFill>
                <a:schemeClr val="dk1"/>
              </a:solidFill>
              <a:latin typeface="Times New Roman"/>
              <a:ea typeface="Times New Roman"/>
              <a:cs typeface="Times New Roman"/>
              <a:sym typeface="Times New Roman"/>
            </a:endParaRPr>
          </a:p>
        </p:txBody>
      </p:sp>
      <p:pic>
        <p:nvPicPr>
          <p:cNvPr id="137" name="Google Shape;137;g3633f61b1b3_0_6"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pic>
        <p:nvPicPr>
          <p:cNvPr id="138" name="Google Shape;138;g3633f61b1b3_0_6" title="Arin_Solving_20260623_142849.mp4">
            <a:hlinkClick r:id="rId6"/>
          </p:cNvPr>
          <p:cNvPicPr preferRelativeResize="0"/>
          <p:nvPr/>
        </p:nvPicPr>
        <p:blipFill>
          <a:blip r:embed="rId7">
            <a:alphaModFix/>
          </a:blip>
          <a:stretch>
            <a:fillRect/>
          </a:stretch>
        </p:blipFill>
        <p:spPr>
          <a:xfrm>
            <a:off x="7853893" y="1320126"/>
            <a:ext cx="3223025" cy="2417275"/>
          </a:xfrm>
          <a:prstGeom prst="rect">
            <a:avLst/>
          </a:prstGeom>
          <a:noFill/>
          <a:ln>
            <a:noFill/>
          </a:ln>
        </p:spPr>
      </p:pic>
      <p:pic>
        <p:nvPicPr>
          <p:cNvPr id="139" name="Google Shape;139;g3633f61b1b3_0_6" title="Arin_solving_rubiks.mp4">
            <a:hlinkClick r:id="rId8"/>
          </p:cNvPr>
          <p:cNvPicPr preferRelativeResize="0"/>
          <p:nvPr/>
        </p:nvPicPr>
        <p:blipFill>
          <a:blip r:embed="rId9">
            <a:alphaModFix/>
          </a:blip>
          <a:stretch>
            <a:fillRect/>
          </a:stretch>
        </p:blipFill>
        <p:spPr>
          <a:xfrm>
            <a:off x="7853893" y="3889801"/>
            <a:ext cx="3223027" cy="2417275"/>
          </a:xfrm>
          <a:prstGeom prst="rect">
            <a:avLst/>
          </a:prstGeom>
          <a:noFill/>
          <a:ln>
            <a:no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138"/>
                                        </p:tgtEl>
                                        <p:attrNameLst>
                                          <p:attrName>style.visibility</p:attrName>
                                        </p:attrNameLst>
                                      </p:cBhvr>
                                      <p:to>
                                        <p:strVal val="visible"/>
                                      </p:to>
                                    </p:set>
                                    <p:animEffect transition="in" filter="fade">
                                      <p:cBhvr>
                                        <p:cTn id="7" dur="1000"/>
                                        <p:tgtEl>
                                          <p:spTgt spid="138"/>
                                        </p:tgtEl>
                                      </p:cBhvr>
                                    </p:animEffect>
                                  </p:childTnLst>
                                </p:cTn>
                              </p:par>
                              <p:par>
                                <p:cTn id="8" presetID="10" presetClass="entr" presetSubtype="0" fill="hold" nodeType="withEffect">
                                  <p:stCondLst>
                                    <p:cond delay="0"/>
                                  </p:stCondLst>
                                  <p:childTnLst>
                                    <p:set>
                                      <p:cBhvr>
                                        <p:cTn id="9" dur="1" fill="hold">
                                          <p:stCondLst>
                                            <p:cond delay="0"/>
                                          </p:stCondLst>
                                        </p:cTn>
                                        <p:tgtEl>
                                          <p:spTgt spid="139"/>
                                        </p:tgtEl>
                                        <p:attrNameLst>
                                          <p:attrName>style.visibility</p:attrName>
                                        </p:attrNameLst>
                                      </p:cBhvr>
                                      <p:to>
                                        <p:strVal val="visible"/>
                                      </p:to>
                                    </p:set>
                                    <p:animEffect transition="in" filter="fade">
                                      <p:cBhvr>
                                        <p:cTn id="10" dur="1000"/>
                                        <p:tgtEl>
                                          <p:spTgt spid="139"/>
                                        </p:tgtEl>
                                      </p:cBhvr>
                                    </p:animEffect>
                                  </p:childTnLst>
                                </p:cTn>
                              </p:par>
                              <p:par>
                                <p:cTn id="11" presetID="10" presetClass="entr" presetSubtype="0" fill="hold" nodeType="withEffect">
                                  <p:stCondLst>
                                    <p:cond delay="0"/>
                                  </p:stCondLst>
                                  <p:childTnLst>
                                    <p:set>
                                      <p:cBhvr>
                                        <p:cTn id="12" dur="1" fill="hold">
                                          <p:stCondLst>
                                            <p:cond delay="0"/>
                                          </p:stCondLst>
                                        </p:cTn>
                                        <p:tgtEl>
                                          <p:spTgt spid="138"/>
                                        </p:tgtEl>
                                        <p:attrNameLst>
                                          <p:attrName>style.visibility</p:attrName>
                                        </p:attrNameLst>
                                      </p:cBhvr>
                                      <p:to>
                                        <p:strVal val="visible"/>
                                      </p:to>
                                    </p:set>
                                    <p:animEffect transition="in" filter="fade">
                                      <p:cBhvr>
                                        <p:cTn id="13" dur="1000"/>
                                        <p:tgtEl>
                                          <p:spTgt spid="138"/>
                                        </p:tgtEl>
                                      </p:cBhvr>
                                    </p:animEffect>
                                  </p:childTnLst>
                                </p:cTn>
                              </p:par>
                              <p:par>
                                <p:cTn id="14" presetID="10" presetClass="entr" presetSubtype="0" fill="hold" nodeType="withEffect">
                                  <p:stCondLst>
                                    <p:cond delay="0"/>
                                  </p:stCondLst>
                                  <p:childTnLst>
                                    <p:set>
                                      <p:cBhvr>
                                        <p:cTn id="15" dur="1" fill="hold">
                                          <p:stCondLst>
                                            <p:cond delay="0"/>
                                          </p:stCondLst>
                                        </p:cTn>
                                        <p:tgtEl>
                                          <p:spTgt spid="139"/>
                                        </p:tgtEl>
                                        <p:attrNameLst>
                                          <p:attrName>style.visibility</p:attrName>
                                        </p:attrNameLst>
                                      </p:cBhvr>
                                      <p:to>
                                        <p:strVal val="visible"/>
                                      </p:to>
                                    </p:set>
                                    <p:animEffect transition="in" filter="fade">
                                      <p:cBhvr>
                                        <p:cTn id="16" dur="1000"/>
                                        <p:tgtEl>
                                          <p:spTgt spid="1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g3f5cafa9415_0_17"/>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145" name="Google Shape;145;g3f5cafa9415_0_17"/>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146" name="Google Shape;146;g3f5cafa9415_0_17"/>
          <p:cNvSpPr txBox="1"/>
          <p:nvPr/>
        </p:nvSpPr>
        <p:spPr>
          <a:xfrm>
            <a:off x="10071495" y="133500"/>
            <a:ext cx="11961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147" name="Google Shape;147;g3f5cafa9415_0_17"/>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148" name="Google Shape;148;g3f5cafa9415_0_17"/>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1"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03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149" name="Google Shape;149;g3f5cafa9415_0_17"/>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150" name="Google Shape;150;g3f5cafa9415_0_17"/>
          <p:cNvSpPr txBox="1"/>
          <p:nvPr/>
        </p:nvSpPr>
        <p:spPr>
          <a:xfrm>
            <a:off x="4298238" y="756308"/>
            <a:ext cx="36015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67"/>
              <a:buFont typeface="Arial"/>
              <a:buNone/>
            </a:pPr>
            <a:r>
              <a:rPr lang="en" sz="3000" b="1">
                <a:latin typeface="Times"/>
                <a:ea typeface="Times"/>
                <a:cs typeface="Times"/>
                <a:sym typeface="Times"/>
              </a:rPr>
              <a:t>Proposed Solutions</a:t>
            </a:r>
            <a:endParaRPr sz="3000" b="1" i="0" u="none" strike="noStrike" cap="none">
              <a:solidFill>
                <a:srgbClr val="000000"/>
              </a:solidFill>
              <a:latin typeface="Times"/>
              <a:ea typeface="Times"/>
              <a:cs typeface="Times"/>
              <a:sym typeface="Times"/>
            </a:endParaRPr>
          </a:p>
        </p:txBody>
      </p:sp>
      <p:sp>
        <p:nvSpPr>
          <p:cNvPr id="151" name="Google Shape;151;g3f5cafa9415_0_17"/>
          <p:cNvSpPr txBox="1"/>
          <p:nvPr/>
        </p:nvSpPr>
        <p:spPr>
          <a:xfrm>
            <a:off x="3000" y="1429200"/>
            <a:ext cx="7642500" cy="4993500"/>
          </a:xfrm>
          <a:prstGeom prst="rect">
            <a:avLst/>
          </a:prstGeom>
          <a:noFill/>
          <a:ln>
            <a:noFill/>
          </a:ln>
        </p:spPr>
        <p:txBody>
          <a:bodyPr spcFirstLastPara="1" wrap="square" lIns="121900" tIns="121900" rIns="121900" bIns="121900" anchor="t" anchorCtr="0">
            <a:noAutofit/>
          </a:bodyPr>
          <a:lstStyle/>
          <a:p>
            <a:pPr marL="457200" marR="0" lvl="0" indent="-387350" algn="l" rtl="0">
              <a:lnSpc>
                <a:spcPct val="115000"/>
              </a:lnSpc>
              <a:spcBef>
                <a:spcPts val="0"/>
              </a:spcBef>
              <a:spcAft>
                <a:spcPts val="0"/>
              </a:spcAft>
              <a:buClr>
                <a:srgbClr val="000000"/>
              </a:buClr>
              <a:buSzPts val="2500"/>
              <a:buFont typeface="Times New Roman"/>
              <a:buChar char="●"/>
            </a:pPr>
            <a:r>
              <a:rPr lang="en" sz="2500" b="1" i="0" u="none" strike="noStrike" cap="none">
                <a:solidFill>
                  <a:srgbClr val="000000"/>
                </a:solidFill>
                <a:latin typeface="Times New Roman"/>
                <a:ea typeface="Times New Roman"/>
                <a:cs typeface="Times New Roman"/>
                <a:sym typeface="Times New Roman"/>
              </a:rPr>
              <a:t>Proposed Solution</a:t>
            </a:r>
            <a:r>
              <a:rPr lang="en" sz="2500" b="0" i="0" u="none" strike="noStrike" cap="none">
                <a:solidFill>
                  <a:srgbClr val="000000"/>
                </a:solidFill>
                <a:latin typeface="Times New Roman"/>
                <a:ea typeface="Times New Roman"/>
                <a:cs typeface="Times New Roman"/>
                <a:sym typeface="Times New Roman"/>
              </a:rPr>
              <a:t>: </a:t>
            </a:r>
            <a:r>
              <a:rPr lang="en" sz="2500">
                <a:latin typeface="Times New Roman"/>
                <a:ea typeface="Times New Roman"/>
                <a:cs typeface="Times New Roman"/>
                <a:sym typeface="Times New Roman"/>
              </a:rPr>
              <a:t>Creating datasets and Visual Language Model (VLM)</a:t>
            </a:r>
            <a:endParaRPr sz="2500">
              <a:latin typeface="Times New Roman"/>
              <a:ea typeface="Times New Roman"/>
              <a:cs typeface="Times New Roman"/>
              <a:sym typeface="Times New Roman"/>
            </a:endParaRPr>
          </a:p>
          <a:p>
            <a:pPr marL="0" marR="0" lvl="0" indent="0" algn="l" rtl="0">
              <a:lnSpc>
                <a:spcPct val="115000"/>
              </a:lnSpc>
              <a:spcBef>
                <a:spcPts val="0"/>
              </a:spcBef>
              <a:spcAft>
                <a:spcPts val="0"/>
              </a:spcAft>
              <a:buNone/>
            </a:pPr>
            <a:endParaRPr sz="2500">
              <a:latin typeface="Times New Roman"/>
              <a:ea typeface="Times New Roman"/>
              <a:cs typeface="Times New Roman"/>
              <a:sym typeface="Times New Roman"/>
            </a:endParaRPr>
          </a:p>
          <a:p>
            <a:pPr marL="914400" marR="0" lvl="1" indent="-387350" algn="l" rtl="0">
              <a:lnSpc>
                <a:spcPct val="115000"/>
              </a:lnSpc>
              <a:spcBef>
                <a:spcPts val="0"/>
              </a:spcBef>
              <a:spcAft>
                <a:spcPts val="0"/>
              </a:spcAft>
              <a:buSzPts val="2500"/>
              <a:buFont typeface="Times New Roman"/>
              <a:buChar char="→"/>
            </a:pPr>
            <a:r>
              <a:rPr lang="en" sz="2500">
                <a:latin typeface="Times New Roman"/>
                <a:ea typeface="Times New Roman"/>
                <a:cs typeface="Times New Roman"/>
                <a:sym typeface="Times New Roman"/>
              </a:rPr>
              <a:t>Expert </a:t>
            </a:r>
            <a:r>
              <a:rPr lang="en" sz="2500">
                <a:latin typeface="Times New Roman"/>
                <a:ea typeface="Times New Roman"/>
                <a:cs typeface="Times New Roman"/>
                <a:sym typeface="Times New Roman"/>
                <a:extLst>
                  <a: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textRoundtripDataId="10"/>
                  </a:ext>
                </a:extLst>
              </a:rPr>
              <a:t>teaches</a:t>
            </a:r>
            <a:r>
              <a:rPr lang="en" sz="2500">
                <a:latin typeface="Times New Roman"/>
                <a:ea typeface="Times New Roman"/>
                <a:cs typeface="Times New Roman"/>
                <a:sym typeface="Times New Roman"/>
              </a:rPr>
              <a:t> observer</a:t>
            </a:r>
            <a:endParaRPr sz="2500">
              <a:latin typeface="Times New Roman"/>
              <a:ea typeface="Times New Roman"/>
              <a:cs typeface="Times New Roman"/>
              <a:sym typeface="Times New Roman"/>
            </a:endParaRPr>
          </a:p>
          <a:p>
            <a:pPr marL="0" marR="0" lvl="0" indent="0" algn="l" rtl="0">
              <a:lnSpc>
                <a:spcPct val="115000"/>
              </a:lnSpc>
              <a:spcBef>
                <a:spcPts val="0"/>
              </a:spcBef>
              <a:spcAft>
                <a:spcPts val="0"/>
              </a:spcAft>
              <a:buNone/>
            </a:pPr>
            <a:endParaRPr sz="2500">
              <a:latin typeface="Times New Roman"/>
              <a:ea typeface="Times New Roman"/>
              <a:cs typeface="Times New Roman"/>
              <a:sym typeface="Times New Roman"/>
            </a:endParaRPr>
          </a:p>
          <a:p>
            <a:pPr marL="914400" marR="0" lvl="1" indent="-387350" algn="l" rtl="0">
              <a:lnSpc>
                <a:spcPct val="115000"/>
              </a:lnSpc>
              <a:spcBef>
                <a:spcPts val="0"/>
              </a:spcBef>
              <a:spcAft>
                <a:spcPts val="0"/>
              </a:spcAft>
              <a:buSzPts val="2500"/>
              <a:buFont typeface="Times New Roman"/>
              <a:buChar char="→"/>
            </a:pPr>
            <a:r>
              <a:rPr lang="en" sz="2500">
                <a:latin typeface="Times New Roman"/>
                <a:ea typeface="Times New Roman"/>
                <a:cs typeface="Times New Roman"/>
                <a:sym typeface="Times New Roman"/>
              </a:rPr>
              <a:t>Eventual goal is to create Expert AI </a:t>
            </a:r>
            <a:endParaRPr sz="2500">
              <a:latin typeface="Times New Roman"/>
              <a:ea typeface="Times New Roman"/>
              <a:cs typeface="Times New Roman"/>
              <a:sym typeface="Times New Roman"/>
            </a:endParaRPr>
          </a:p>
          <a:p>
            <a:pPr marL="0" marR="0" lvl="0" indent="0" algn="l" rtl="0">
              <a:lnSpc>
                <a:spcPct val="115000"/>
              </a:lnSpc>
              <a:spcBef>
                <a:spcPts val="0"/>
              </a:spcBef>
              <a:spcAft>
                <a:spcPts val="0"/>
              </a:spcAft>
              <a:buNone/>
            </a:pPr>
            <a:endParaRPr sz="2500">
              <a:latin typeface="Times New Roman"/>
              <a:ea typeface="Times New Roman"/>
              <a:cs typeface="Times New Roman"/>
              <a:sym typeface="Times New Roman"/>
            </a:endParaRPr>
          </a:p>
          <a:p>
            <a:pPr marL="457200" marR="0" lvl="0" indent="0" algn="l" rtl="0">
              <a:lnSpc>
                <a:spcPct val="115000"/>
              </a:lnSpc>
              <a:spcBef>
                <a:spcPts val="0"/>
              </a:spcBef>
              <a:spcAft>
                <a:spcPts val="0"/>
              </a:spcAft>
              <a:buNone/>
            </a:pPr>
            <a:endParaRPr sz="2500">
              <a:latin typeface="Times New Roman"/>
              <a:ea typeface="Times New Roman"/>
              <a:cs typeface="Times New Roman"/>
              <a:sym typeface="Times New Roman"/>
            </a:endParaRPr>
          </a:p>
        </p:txBody>
      </p:sp>
      <p:pic>
        <p:nvPicPr>
          <p:cNvPr id="152" name="Google Shape;152;g3f5cafa9415_0_17"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pic>
        <p:nvPicPr>
          <p:cNvPr id="153" name="Google Shape;153;g3f5cafa9415_0_17" title="Screenshot 2026-07-27 at 12.44.36 PM.png"/>
          <p:cNvPicPr preferRelativeResize="0"/>
          <p:nvPr/>
        </p:nvPicPr>
        <p:blipFill>
          <a:blip r:embed="rId6">
            <a:alphaModFix/>
          </a:blip>
          <a:stretch>
            <a:fillRect/>
          </a:stretch>
        </p:blipFill>
        <p:spPr>
          <a:xfrm>
            <a:off x="7645500" y="1634120"/>
            <a:ext cx="4241700" cy="458377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7"/>
        <p:cNvGrpSpPr/>
        <p:nvPr/>
      </p:nvGrpSpPr>
      <p:grpSpPr>
        <a:xfrm>
          <a:off x="0" y="0"/>
          <a:ext cx="0" cy="0"/>
          <a:chOff x="0" y="0"/>
          <a:chExt cx="0" cy="0"/>
        </a:xfrm>
      </p:grpSpPr>
      <p:sp>
        <p:nvSpPr>
          <p:cNvPr id="158" name="Google Shape;158;g3f5c8ee412b_0_1"/>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159" name="Google Shape;159;g3f5c8ee412b_0_1"/>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160" name="Google Shape;160;g3f5c8ee412b_0_1"/>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161" name="Google Shape;161;g3f5c8ee412b_0_1"/>
          <p:cNvSpPr txBox="1"/>
          <p:nvPr/>
        </p:nvSpPr>
        <p:spPr>
          <a:xfrm>
            <a:off x="10075321" y="133600"/>
            <a:ext cx="13476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162" name="Google Shape;162;g3f5c8ee412b_0_1"/>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163" name="Google Shape;163;g3f5c8ee412b_0_1"/>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a:t>
            </a:r>
            <a:r>
              <a:rPr lang="en" sz="900">
                <a:latin typeface="Times"/>
                <a:ea typeface="Times"/>
                <a:cs typeface="Times"/>
                <a:sym typeface="Times"/>
              </a:rPr>
              <a:t>4 </a:t>
            </a:r>
            <a:r>
              <a:rPr lang="en" sz="900" b="0" i="0" u="none" strike="noStrike" cap="none">
                <a:solidFill>
                  <a:srgbClr val="000000"/>
                </a:solidFill>
                <a:latin typeface="Times"/>
                <a:ea typeface="Times"/>
                <a:cs typeface="Times"/>
                <a:sym typeface="Times"/>
              </a:rPr>
              <a:t>/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164" name="Google Shape;164;g3f5c8ee412b_0_1"/>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165" name="Google Shape;165;g3f5c8ee412b_0_1"/>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Devices</a:t>
            </a:r>
            <a:endParaRPr sz="3000" b="0" i="0" u="none" strike="noStrike" cap="none">
              <a:solidFill>
                <a:srgbClr val="000000"/>
              </a:solidFill>
              <a:latin typeface="Times"/>
              <a:ea typeface="Times"/>
              <a:cs typeface="Times"/>
              <a:sym typeface="Times"/>
            </a:endParaRPr>
          </a:p>
        </p:txBody>
      </p:sp>
      <p:sp>
        <p:nvSpPr>
          <p:cNvPr id="166" name="Google Shape;166;g3f5c8ee412b_0_1"/>
          <p:cNvSpPr txBox="1"/>
          <p:nvPr/>
        </p:nvSpPr>
        <p:spPr>
          <a:xfrm>
            <a:off x="510600" y="5831050"/>
            <a:ext cx="2711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oboto"/>
              <a:ea typeface="Roboto"/>
              <a:cs typeface="Roboto"/>
              <a:sym typeface="Roboto"/>
            </a:endParaRPr>
          </a:p>
        </p:txBody>
      </p:sp>
      <p:pic>
        <p:nvPicPr>
          <p:cNvPr id="167" name="Google Shape;167;g3f5c8ee412b_0_1"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168" name="Google Shape;168;g3f5c8ee412b_0_1"/>
          <p:cNvSpPr txBox="1"/>
          <p:nvPr/>
        </p:nvSpPr>
        <p:spPr>
          <a:xfrm>
            <a:off x="1051713" y="2043900"/>
            <a:ext cx="29172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dk1"/>
                </a:solidFill>
                <a:latin typeface="Times New Roman"/>
                <a:ea typeface="Times New Roman"/>
                <a:cs typeface="Times New Roman"/>
                <a:sym typeface="Times New Roman"/>
              </a:rPr>
              <a:t>Egocentric</a:t>
            </a:r>
            <a:endParaRPr sz="2800">
              <a:solidFill>
                <a:schemeClr val="dk1"/>
              </a:solidFill>
              <a:latin typeface="Times New Roman"/>
              <a:ea typeface="Times New Roman"/>
              <a:cs typeface="Times New Roman"/>
              <a:sym typeface="Times New Roman"/>
            </a:endParaRPr>
          </a:p>
          <a:p>
            <a:pPr marL="0" lvl="0" indent="0" algn="l" rtl="0">
              <a:spcBef>
                <a:spcPts val="0"/>
              </a:spcBef>
              <a:spcAft>
                <a:spcPts val="0"/>
              </a:spcAft>
              <a:buNone/>
            </a:pPr>
            <a:endParaRPr sz="2800">
              <a:solidFill>
                <a:schemeClr val="dk1"/>
              </a:solidFill>
              <a:latin typeface="Times New Roman"/>
              <a:ea typeface="Times New Roman"/>
              <a:cs typeface="Times New Roman"/>
              <a:sym typeface="Times New Roman"/>
            </a:endParaRPr>
          </a:p>
        </p:txBody>
      </p:sp>
      <p:sp>
        <p:nvSpPr>
          <p:cNvPr id="169" name="Google Shape;169;g3f5c8ee412b_0_1"/>
          <p:cNvSpPr txBox="1"/>
          <p:nvPr/>
        </p:nvSpPr>
        <p:spPr>
          <a:xfrm>
            <a:off x="5070788" y="2043900"/>
            <a:ext cx="29172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dk1"/>
                </a:solidFill>
                <a:latin typeface="Times New Roman"/>
                <a:ea typeface="Times New Roman"/>
                <a:cs typeface="Times New Roman"/>
                <a:sym typeface="Times New Roman"/>
              </a:rPr>
              <a:t>Exocentric</a:t>
            </a:r>
            <a:endParaRPr sz="2800">
              <a:solidFill>
                <a:schemeClr val="dk1"/>
              </a:solidFill>
              <a:latin typeface="Times New Roman"/>
              <a:ea typeface="Times New Roman"/>
              <a:cs typeface="Times New Roman"/>
              <a:sym typeface="Times New Roman"/>
            </a:endParaRPr>
          </a:p>
        </p:txBody>
      </p:sp>
      <p:sp>
        <p:nvSpPr>
          <p:cNvPr id="170" name="Google Shape;170;g3f5c8ee412b_0_1"/>
          <p:cNvSpPr txBox="1"/>
          <p:nvPr/>
        </p:nvSpPr>
        <p:spPr>
          <a:xfrm>
            <a:off x="9089863" y="2037544"/>
            <a:ext cx="2917200" cy="4953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800">
                <a:solidFill>
                  <a:schemeClr val="dk1"/>
                </a:solidFill>
                <a:latin typeface="Times New Roman"/>
                <a:ea typeface="Times New Roman"/>
                <a:cs typeface="Times New Roman"/>
                <a:sym typeface="Times New Roman"/>
              </a:rPr>
              <a:t>Neural</a:t>
            </a:r>
            <a:endParaRPr sz="2800">
              <a:solidFill>
                <a:schemeClr val="dk1"/>
              </a:solidFill>
              <a:latin typeface="Times New Roman"/>
              <a:ea typeface="Times New Roman"/>
              <a:cs typeface="Times New Roman"/>
              <a:sym typeface="Times New Roman"/>
            </a:endParaRPr>
          </a:p>
        </p:txBody>
      </p:sp>
      <p:pic>
        <p:nvPicPr>
          <p:cNvPr id="171" name="Google Shape;171;g3f5c8ee412b_0_1"/>
          <p:cNvPicPr preferRelativeResize="0"/>
          <p:nvPr/>
        </p:nvPicPr>
        <p:blipFill rotWithShape="1">
          <a:blip r:embed="rId6">
            <a:alphaModFix/>
          </a:blip>
          <a:srcRect l="-18991" t="-25215" r="-16565" b="-15888"/>
          <a:stretch/>
        </p:blipFill>
        <p:spPr>
          <a:xfrm>
            <a:off x="4504550" y="2831099"/>
            <a:ext cx="2821200" cy="2516651"/>
          </a:xfrm>
          <a:prstGeom prst="rect">
            <a:avLst/>
          </a:prstGeom>
          <a:noFill/>
          <a:ln>
            <a:noFill/>
          </a:ln>
        </p:spPr>
      </p:pic>
      <p:pic>
        <p:nvPicPr>
          <p:cNvPr id="172" name="Google Shape;172;g3f5c8ee412b_0_1" title="link_01_02B-removebg-preview.png"/>
          <p:cNvPicPr preferRelativeResize="0"/>
          <p:nvPr/>
        </p:nvPicPr>
        <p:blipFill>
          <a:blip r:embed="rId7">
            <a:alphaModFix/>
          </a:blip>
          <a:stretch>
            <a:fillRect/>
          </a:stretch>
        </p:blipFill>
        <p:spPr>
          <a:xfrm>
            <a:off x="8365650" y="2790008"/>
            <a:ext cx="2361780" cy="2361780"/>
          </a:xfrm>
          <a:prstGeom prst="rect">
            <a:avLst/>
          </a:prstGeom>
          <a:noFill/>
          <a:ln>
            <a:noFill/>
          </a:ln>
        </p:spPr>
      </p:pic>
      <p:pic>
        <p:nvPicPr>
          <p:cNvPr id="173" name="Google Shape;173;g3f5c8ee412b_0_1" title="aria-removebg-preview.png"/>
          <p:cNvPicPr preferRelativeResize="0"/>
          <p:nvPr/>
        </p:nvPicPr>
        <p:blipFill rotWithShape="1">
          <a:blip r:embed="rId8">
            <a:alphaModFix/>
          </a:blip>
          <a:srcRect l="14531" r="5096"/>
          <a:stretch/>
        </p:blipFill>
        <p:spPr>
          <a:xfrm>
            <a:off x="337350" y="2831100"/>
            <a:ext cx="3869525" cy="2708050"/>
          </a:xfrm>
          <a:prstGeom prst="rect">
            <a:avLst/>
          </a:prstGeom>
          <a:noFill/>
          <a:ln>
            <a:noFill/>
          </a:ln>
        </p:spPr>
      </p:pic>
      <p:sp>
        <p:nvSpPr>
          <p:cNvPr id="174" name="Google Shape;174;g3f5c8ee412b_0_1"/>
          <p:cNvSpPr txBox="1"/>
          <p:nvPr/>
        </p:nvSpPr>
        <p:spPr>
          <a:xfrm>
            <a:off x="635000" y="5159375"/>
            <a:ext cx="2821200" cy="10320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Aria Gen2 Glasses</a:t>
            </a:r>
            <a:endParaRPr sz="2800">
              <a:solidFill>
                <a:schemeClr val="dk1"/>
              </a:solidFill>
              <a:latin typeface="Times New Roman"/>
              <a:ea typeface="Times New Roman"/>
              <a:cs typeface="Times New Roman"/>
              <a:sym typeface="Times New Roman"/>
            </a:endParaRPr>
          </a:p>
        </p:txBody>
      </p:sp>
      <p:sp>
        <p:nvSpPr>
          <p:cNvPr id="175" name="Google Shape;175;g3f5c8ee412b_0_1"/>
          <p:cNvSpPr txBox="1"/>
          <p:nvPr/>
        </p:nvSpPr>
        <p:spPr>
          <a:xfrm>
            <a:off x="4597400" y="5163500"/>
            <a:ext cx="2821200" cy="10320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Logitech Camera</a:t>
            </a:r>
            <a:endParaRPr sz="2800">
              <a:solidFill>
                <a:schemeClr val="dk1"/>
              </a:solidFill>
              <a:latin typeface="Times New Roman"/>
              <a:ea typeface="Times New Roman"/>
              <a:cs typeface="Times New Roman"/>
              <a:sym typeface="Times New Roman"/>
            </a:endParaRPr>
          </a:p>
        </p:txBody>
      </p:sp>
      <p:sp>
        <p:nvSpPr>
          <p:cNvPr id="176" name="Google Shape;176;g3f5c8ee412b_0_1"/>
          <p:cNvSpPr txBox="1"/>
          <p:nvPr/>
        </p:nvSpPr>
        <p:spPr>
          <a:xfrm>
            <a:off x="8374100" y="5159375"/>
            <a:ext cx="2821200" cy="1032000"/>
          </a:xfrm>
          <a:prstGeom prst="rect">
            <a:avLst/>
          </a:prstGeom>
          <a:noFill/>
          <a:ln>
            <a:noFill/>
          </a:ln>
        </p:spPr>
        <p:txBody>
          <a:bodyPr spcFirstLastPara="1" wrap="square" lIns="91425" tIns="91425" rIns="91425" bIns="91425" anchor="t" anchorCtr="0">
            <a:noAutofit/>
          </a:bodyPr>
          <a:lstStyle/>
          <a:p>
            <a:pPr marL="457200" lvl="0" indent="-406400" algn="l" rtl="0">
              <a:spcBef>
                <a:spcPts val="0"/>
              </a:spcBef>
              <a:spcAft>
                <a:spcPts val="0"/>
              </a:spcAft>
              <a:buClr>
                <a:schemeClr val="dk1"/>
              </a:buClr>
              <a:buSzPts val="2800"/>
              <a:buFont typeface="Times New Roman"/>
              <a:buChar char="●"/>
            </a:pPr>
            <a:r>
              <a:rPr lang="en" sz="2800">
                <a:solidFill>
                  <a:schemeClr val="dk1"/>
                </a:solidFill>
                <a:latin typeface="Times New Roman"/>
                <a:ea typeface="Times New Roman"/>
                <a:cs typeface="Times New Roman"/>
                <a:sym typeface="Times New Roman"/>
              </a:rPr>
              <a:t>Mudra Band </a:t>
            </a:r>
            <a:endParaRPr sz="2800">
              <a:solidFill>
                <a:schemeClr val="dk1"/>
              </a:solidFill>
              <a:latin typeface="Times New Roman"/>
              <a:ea typeface="Times New Roman"/>
              <a:cs typeface="Times New Roman"/>
              <a:sym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80"/>
        <p:cNvGrpSpPr/>
        <p:nvPr/>
      </p:nvGrpSpPr>
      <p:grpSpPr>
        <a:xfrm>
          <a:off x="0" y="0"/>
          <a:ext cx="0" cy="0"/>
          <a:chOff x="0" y="0"/>
          <a:chExt cx="0" cy="0"/>
        </a:xfrm>
      </p:grpSpPr>
      <p:sp>
        <p:nvSpPr>
          <p:cNvPr id="181" name="Google Shape;181;p3"/>
          <p:cNvSpPr/>
          <p:nvPr/>
        </p:nvSpPr>
        <p:spPr>
          <a:xfrm>
            <a:off x="3000" y="6000"/>
            <a:ext cx="12192000" cy="7504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182" name="Google Shape;182;p3"/>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183" name="Google Shape;183;p3"/>
          <p:cNvSpPr txBox="1"/>
          <p:nvPr/>
        </p:nvSpPr>
        <p:spPr>
          <a:xfrm>
            <a:off x="8601767" y="141067"/>
            <a:ext cx="2821200" cy="5764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184" name="Google Shape;184;p3"/>
          <p:cNvSpPr txBox="1"/>
          <p:nvPr/>
        </p:nvSpPr>
        <p:spPr>
          <a:xfrm>
            <a:off x="10075321" y="133600"/>
            <a:ext cx="13476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185" name="Google Shape;185;p3"/>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186" name="Google Shape;186;p3"/>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a:t>
            </a:r>
            <a:r>
              <a:rPr lang="en" sz="900">
                <a:latin typeface="Times"/>
                <a:ea typeface="Times"/>
                <a:cs typeface="Times"/>
                <a:sym typeface="Times"/>
              </a:rPr>
              <a:t>4 </a:t>
            </a:r>
            <a:r>
              <a:rPr lang="en" sz="900" b="0" i="0" u="none" strike="noStrike" cap="none">
                <a:solidFill>
                  <a:srgbClr val="000000"/>
                </a:solidFill>
                <a:latin typeface="Times"/>
                <a:ea typeface="Times"/>
                <a:cs typeface="Times"/>
                <a:sym typeface="Times"/>
              </a:rPr>
              <a:t>/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187" name="Google Shape;187;p3"/>
          <p:cNvPicPr preferRelativeResize="0"/>
          <p:nvPr/>
        </p:nvPicPr>
        <p:blipFill rotWithShape="1">
          <a:blip r:embed="rId4">
            <a:alphaModFix/>
          </a:blip>
          <a:srcRect/>
          <a:stretch/>
        </p:blipFill>
        <p:spPr>
          <a:xfrm>
            <a:off x="10727433" y="6512509"/>
            <a:ext cx="1347635" cy="341959"/>
          </a:xfrm>
          <a:prstGeom prst="rect">
            <a:avLst/>
          </a:prstGeom>
          <a:noFill/>
          <a:ln>
            <a:noFill/>
          </a:ln>
        </p:spPr>
      </p:pic>
      <p:sp>
        <p:nvSpPr>
          <p:cNvPr id="188" name="Google Shape;188;p3"/>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Aria Glasses</a:t>
            </a:r>
            <a:endParaRPr sz="3000" b="0" i="0" u="none" strike="noStrike" cap="none">
              <a:solidFill>
                <a:srgbClr val="000000"/>
              </a:solidFill>
              <a:latin typeface="Times"/>
              <a:ea typeface="Times"/>
              <a:cs typeface="Times"/>
              <a:sym typeface="Times"/>
            </a:endParaRPr>
          </a:p>
        </p:txBody>
      </p:sp>
      <p:sp>
        <p:nvSpPr>
          <p:cNvPr id="189" name="Google Shape;189;p3"/>
          <p:cNvSpPr txBox="1"/>
          <p:nvPr/>
        </p:nvSpPr>
        <p:spPr>
          <a:xfrm>
            <a:off x="3000" y="1016775"/>
            <a:ext cx="5134200" cy="58377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None/>
            </a:pPr>
            <a:endParaRPr sz="2000">
              <a:latin typeface="Times"/>
              <a:ea typeface="Times"/>
              <a:cs typeface="Times"/>
              <a:sym typeface="Times"/>
            </a:endParaRPr>
          </a:p>
          <a:p>
            <a:pPr marL="457200" marR="0" lvl="0" indent="-355600" algn="l" rtl="0">
              <a:lnSpc>
                <a:spcPct val="115000"/>
              </a:lnSpc>
              <a:spcBef>
                <a:spcPts val="0"/>
              </a:spcBef>
              <a:spcAft>
                <a:spcPts val="0"/>
              </a:spcAft>
              <a:buClr>
                <a:srgbClr val="000000"/>
              </a:buClr>
              <a:buSzPts val="2000"/>
              <a:buFont typeface="Times"/>
              <a:buChar char="●"/>
            </a:pPr>
            <a:r>
              <a:rPr lang="en" sz="2000" b="1">
                <a:latin typeface="Times"/>
                <a:ea typeface="Times"/>
                <a:cs typeface="Times"/>
                <a:sym typeface="Times"/>
              </a:rPr>
              <a:t>Research Wearable</a:t>
            </a:r>
            <a:endParaRPr sz="2000" b="1">
              <a:latin typeface="Times"/>
              <a:ea typeface="Times"/>
              <a:cs typeface="Times"/>
              <a:sym typeface="Times"/>
            </a:endParaRPr>
          </a:p>
          <a:p>
            <a:pPr marL="0" marR="0" lvl="0" indent="0" algn="l" rtl="0">
              <a:lnSpc>
                <a:spcPct val="115000"/>
              </a:lnSpc>
              <a:spcBef>
                <a:spcPts val="0"/>
              </a:spcBef>
              <a:spcAft>
                <a:spcPts val="0"/>
              </a:spcAft>
              <a:buNone/>
            </a:pPr>
            <a:endParaRPr sz="2000" b="1">
              <a:latin typeface="Times"/>
              <a:ea typeface="Times"/>
              <a:cs typeface="Times"/>
              <a:sym typeface="Times"/>
            </a:endParaRPr>
          </a:p>
          <a:p>
            <a:pPr marL="914400" marR="0" lvl="1" indent="-355600" algn="l" rtl="0">
              <a:lnSpc>
                <a:spcPct val="115000"/>
              </a:lnSpc>
              <a:spcBef>
                <a:spcPts val="0"/>
              </a:spcBef>
              <a:spcAft>
                <a:spcPts val="0"/>
              </a:spcAft>
              <a:buClr>
                <a:srgbClr val="000000"/>
              </a:buClr>
              <a:buSzPts val="2000"/>
              <a:buFont typeface="Times"/>
              <a:buChar char="○"/>
            </a:pPr>
            <a:r>
              <a:rPr lang="en" sz="2000">
                <a:latin typeface="Times"/>
                <a:ea typeface="Times"/>
                <a:cs typeface="Times"/>
                <a:sym typeface="Times"/>
              </a:rPr>
              <a:t>Allow for different user perspectives</a:t>
            </a:r>
            <a:endParaRPr sz="2000">
              <a:latin typeface="Times"/>
              <a:ea typeface="Times"/>
              <a:cs typeface="Times"/>
              <a:sym typeface="Times"/>
            </a:endParaRPr>
          </a:p>
          <a:p>
            <a:pPr marL="0" marR="0" lvl="0" indent="0" algn="l" rtl="0">
              <a:lnSpc>
                <a:spcPct val="115000"/>
              </a:lnSpc>
              <a:spcBef>
                <a:spcPts val="0"/>
              </a:spcBef>
              <a:spcAft>
                <a:spcPts val="0"/>
              </a:spcAft>
              <a:buNone/>
            </a:pPr>
            <a:endParaRPr sz="2000">
              <a:latin typeface="Times"/>
              <a:ea typeface="Times"/>
              <a:cs typeface="Times"/>
              <a:sym typeface="Times"/>
            </a:endParaRPr>
          </a:p>
          <a:p>
            <a:pPr marL="914400" marR="0" lvl="1" indent="-355600" algn="l" rtl="0">
              <a:lnSpc>
                <a:spcPct val="115000"/>
              </a:lnSpc>
              <a:spcBef>
                <a:spcPts val="0"/>
              </a:spcBef>
              <a:spcAft>
                <a:spcPts val="0"/>
              </a:spcAft>
              <a:buClr>
                <a:srgbClr val="000000"/>
              </a:buClr>
              <a:buSzPts val="2000"/>
              <a:buFont typeface="Times"/>
              <a:buChar char="○"/>
            </a:pPr>
            <a:r>
              <a:rPr lang="en" sz="2000">
                <a:latin typeface="Times"/>
                <a:ea typeface="Times"/>
                <a:cs typeface="Times"/>
                <a:sym typeface="Times"/>
              </a:rPr>
              <a:t>Capture egocentric data</a:t>
            </a:r>
            <a:endParaRPr sz="2000">
              <a:latin typeface="Times"/>
              <a:ea typeface="Times"/>
              <a:cs typeface="Times"/>
              <a:sym typeface="Times"/>
            </a:endParaRPr>
          </a:p>
          <a:p>
            <a:pPr marL="0" marR="0" lvl="0" indent="0" algn="l" rtl="0">
              <a:lnSpc>
                <a:spcPct val="115000"/>
              </a:lnSpc>
              <a:spcBef>
                <a:spcPts val="0"/>
              </a:spcBef>
              <a:spcAft>
                <a:spcPts val="0"/>
              </a:spcAft>
              <a:buNone/>
            </a:pPr>
            <a:endParaRPr sz="2000">
              <a:latin typeface="Times"/>
              <a:ea typeface="Times"/>
              <a:cs typeface="Times"/>
              <a:sym typeface="Times"/>
            </a:endParaRPr>
          </a:p>
          <a:p>
            <a:pPr marL="914400" lvl="1" indent="-355600" algn="l" rtl="0">
              <a:lnSpc>
                <a:spcPct val="115000"/>
              </a:lnSpc>
              <a:spcBef>
                <a:spcPts val="0"/>
              </a:spcBef>
              <a:spcAft>
                <a:spcPts val="0"/>
              </a:spcAft>
              <a:buSzPts val="2000"/>
              <a:buFont typeface="Times"/>
              <a:buChar char="○"/>
            </a:pPr>
            <a:r>
              <a:rPr lang="en" sz="2000">
                <a:latin typeface="Times"/>
                <a:ea typeface="Times"/>
                <a:cs typeface="Times"/>
                <a:sym typeface="Times"/>
              </a:rPr>
              <a:t>Includes motion sensors, GPS sensor, hand tracking, and more</a:t>
            </a:r>
            <a:endParaRPr sz="2000">
              <a:latin typeface="Times"/>
              <a:ea typeface="Times"/>
              <a:cs typeface="Times"/>
              <a:sym typeface="Times"/>
            </a:endParaRPr>
          </a:p>
          <a:p>
            <a:pPr marL="0" lvl="0" indent="0" algn="l" rtl="0">
              <a:lnSpc>
                <a:spcPct val="115000"/>
              </a:lnSpc>
              <a:spcBef>
                <a:spcPts val="0"/>
              </a:spcBef>
              <a:spcAft>
                <a:spcPts val="0"/>
              </a:spcAft>
              <a:buNone/>
            </a:pPr>
            <a:endParaRPr sz="2000">
              <a:latin typeface="Times"/>
              <a:ea typeface="Times"/>
              <a:cs typeface="Times"/>
              <a:sym typeface="Times"/>
            </a:endParaRPr>
          </a:p>
          <a:p>
            <a:pPr marL="914400" lvl="1" indent="-355600" algn="l" rtl="0">
              <a:lnSpc>
                <a:spcPct val="115000"/>
              </a:lnSpc>
              <a:spcBef>
                <a:spcPts val="0"/>
              </a:spcBef>
              <a:spcAft>
                <a:spcPts val="0"/>
              </a:spcAft>
              <a:buSzPts val="2000"/>
              <a:buFont typeface="Times"/>
              <a:buChar char="○"/>
            </a:pPr>
            <a:r>
              <a:rPr lang="en" sz="2000">
                <a:latin typeface="Times"/>
                <a:ea typeface="Times"/>
                <a:cs typeface="Times"/>
                <a:sym typeface="Times"/>
              </a:rPr>
              <a:t>Two units let you record both participants in a task simultaneously</a:t>
            </a:r>
            <a:endParaRPr sz="2000" i="0" u="none" strike="noStrike" cap="none">
              <a:solidFill>
                <a:srgbClr val="000000"/>
              </a:solidFill>
              <a:latin typeface="Times"/>
              <a:ea typeface="Times"/>
              <a:cs typeface="Times"/>
              <a:sym typeface="Times"/>
            </a:endParaRPr>
          </a:p>
        </p:txBody>
      </p:sp>
      <p:sp>
        <p:nvSpPr>
          <p:cNvPr id="190" name="Google Shape;190;p3"/>
          <p:cNvSpPr txBox="1"/>
          <p:nvPr/>
        </p:nvSpPr>
        <p:spPr>
          <a:xfrm>
            <a:off x="510600" y="5831050"/>
            <a:ext cx="2711700" cy="5232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2200"/>
              <a:buFont typeface="Arial"/>
              <a:buNone/>
            </a:pPr>
            <a:endParaRPr sz="2200" b="0" i="0" u="none" strike="noStrike" cap="none">
              <a:solidFill>
                <a:schemeClr val="dk1"/>
              </a:solidFill>
              <a:latin typeface="Roboto"/>
              <a:ea typeface="Roboto"/>
              <a:cs typeface="Roboto"/>
              <a:sym typeface="Roboto"/>
            </a:endParaRPr>
          </a:p>
        </p:txBody>
      </p:sp>
      <p:pic>
        <p:nvPicPr>
          <p:cNvPr id="191" name="Google Shape;191;p3" descr="A Look Inside Meta's 'Aria' Research Glasses Shows What Tech Could Come to  Future AR Glasses | Road to VR"/>
          <p:cNvPicPr preferRelativeResize="0"/>
          <p:nvPr/>
        </p:nvPicPr>
        <p:blipFill>
          <a:blip r:embed="rId5">
            <a:alphaModFix/>
          </a:blip>
          <a:stretch>
            <a:fillRect/>
          </a:stretch>
        </p:blipFill>
        <p:spPr>
          <a:xfrm>
            <a:off x="5734712" y="1613662"/>
            <a:ext cx="6195714" cy="3951875"/>
          </a:xfrm>
          <a:prstGeom prst="rect">
            <a:avLst/>
          </a:prstGeom>
          <a:noFill/>
          <a:ln>
            <a:noFill/>
          </a:ln>
        </p:spPr>
      </p:pic>
      <p:pic>
        <p:nvPicPr>
          <p:cNvPr id="192" name="Google Shape;192;p3" title="image.png"/>
          <p:cNvPicPr preferRelativeResize="0"/>
          <p:nvPr/>
        </p:nvPicPr>
        <p:blipFill>
          <a:blip r:embed="rId6">
            <a:alphaModFix/>
          </a:blip>
          <a:stretch>
            <a:fillRect/>
          </a:stretch>
        </p:blipFill>
        <p:spPr>
          <a:xfrm>
            <a:off x="11367725" y="44749"/>
            <a:ext cx="707345" cy="6729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g3f5cafa9415_0_2"/>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198" name="Google Shape;198;g3f5cafa9415_0_2"/>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199" name="Google Shape;199;g3f5cafa9415_0_2"/>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200" name="Google Shape;200;g3f5cafa9415_0_2"/>
          <p:cNvSpPr txBox="1"/>
          <p:nvPr/>
        </p:nvSpPr>
        <p:spPr>
          <a:xfrm>
            <a:off x="10001446" y="133600"/>
            <a:ext cx="14214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201" name="Google Shape;201;g3f5cafa9415_0_2"/>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202" name="Google Shape;202;g3f5cafa9415_0_2"/>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a:t>
            </a:r>
            <a:r>
              <a:rPr lang="en" sz="900">
                <a:latin typeface="Times"/>
                <a:ea typeface="Times"/>
                <a:cs typeface="Times"/>
                <a:sym typeface="Times"/>
              </a:rPr>
              <a:t>5</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203" name="Google Shape;203;g3f5cafa9415_0_2"/>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204" name="Google Shape;204;g3f5cafa9415_0_2"/>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Devices</a:t>
            </a:r>
            <a:endParaRPr sz="3000" b="0" i="0" u="none" strike="noStrike" cap="none">
              <a:solidFill>
                <a:srgbClr val="000000"/>
              </a:solidFill>
              <a:latin typeface="Times"/>
              <a:ea typeface="Times"/>
              <a:cs typeface="Times"/>
              <a:sym typeface="Times"/>
            </a:endParaRPr>
          </a:p>
        </p:txBody>
      </p:sp>
      <p:sp>
        <p:nvSpPr>
          <p:cNvPr id="205" name="Google Shape;205;g3f5cafa9415_0_2"/>
          <p:cNvSpPr txBox="1"/>
          <p:nvPr/>
        </p:nvSpPr>
        <p:spPr>
          <a:xfrm>
            <a:off x="3000" y="1031975"/>
            <a:ext cx="5745900" cy="4664400"/>
          </a:xfrm>
          <a:prstGeom prst="rect">
            <a:avLst/>
          </a:prstGeom>
          <a:noFill/>
          <a:ln>
            <a:noFill/>
          </a:ln>
        </p:spPr>
        <p:txBody>
          <a:bodyPr spcFirstLastPara="1" wrap="square" lIns="121900" tIns="121900" rIns="121900" bIns="121900" anchor="t" anchorCtr="0">
            <a:noAutofit/>
          </a:bodyPr>
          <a:lstStyle/>
          <a:p>
            <a:pPr marL="0" marR="0" lvl="0" indent="0" algn="l" rtl="0">
              <a:lnSpc>
                <a:spcPct val="115000"/>
              </a:lnSpc>
              <a:spcBef>
                <a:spcPts val="0"/>
              </a:spcBef>
              <a:spcAft>
                <a:spcPts val="0"/>
              </a:spcAft>
              <a:buNone/>
            </a:pPr>
            <a:endParaRPr sz="2500">
              <a:latin typeface="Times"/>
              <a:ea typeface="Times"/>
              <a:cs typeface="Times"/>
              <a:sym typeface="Times"/>
            </a:endParaRPr>
          </a:p>
          <a:p>
            <a:pPr marL="0" marR="0" lvl="0" indent="0" algn="l" rtl="0">
              <a:lnSpc>
                <a:spcPct val="115000"/>
              </a:lnSpc>
              <a:spcBef>
                <a:spcPts val="0"/>
              </a:spcBef>
              <a:spcAft>
                <a:spcPts val="0"/>
              </a:spcAft>
              <a:buNone/>
            </a:pPr>
            <a:endParaRPr sz="2500">
              <a:latin typeface="Times"/>
              <a:ea typeface="Times"/>
              <a:cs typeface="Times"/>
              <a:sym typeface="Times"/>
            </a:endParaRPr>
          </a:p>
          <a:p>
            <a:pPr marL="457200" lvl="0" indent="-387350" algn="l" rtl="0">
              <a:lnSpc>
                <a:spcPct val="115000"/>
              </a:lnSpc>
              <a:spcBef>
                <a:spcPts val="0"/>
              </a:spcBef>
              <a:spcAft>
                <a:spcPts val="0"/>
              </a:spcAft>
              <a:buSzPts val="2500"/>
              <a:buFont typeface="Times"/>
              <a:buChar char="●"/>
            </a:pPr>
            <a:r>
              <a:rPr lang="en" sz="2500" b="1">
                <a:latin typeface="Times"/>
                <a:ea typeface="Times"/>
                <a:cs typeface="Times"/>
                <a:sym typeface="Times"/>
              </a:rPr>
              <a:t>Logitech Cameras </a:t>
            </a:r>
            <a:r>
              <a:rPr lang="en" sz="2500">
                <a:latin typeface="Times"/>
                <a:ea typeface="Times"/>
                <a:cs typeface="Times"/>
                <a:sym typeface="Times"/>
              </a:rPr>
              <a:t>- 720p</a:t>
            </a:r>
            <a:endParaRPr sz="2500">
              <a:latin typeface="Times"/>
              <a:ea typeface="Times"/>
              <a:cs typeface="Times"/>
              <a:sym typeface="Times"/>
            </a:endParaRPr>
          </a:p>
          <a:p>
            <a:pPr marL="0" lvl="0" indent="0" algn="l" rtl="0">
              <a:lnSpc>
                <a:spcPct val="115000"/>
              </a:lnSpc>
              <a:spcBef>
                <a:spcPts val="0"/>
              </a:spcBef>
              <a:spcAft>
                <a:spcPts val="0"/>
              </a:spcAft>
              <a:buNone/>
            </a:pPr>
            <a:endParaRPr sz="2500">
              <a:latin typeface="Times"/>
              <a:ea typeface="Times"/>
              <a:cs typeface="Times"/>
              <a:sym typeface="Times"/>
            </a:endParaRPr>
          </a:p>
          <a:p>
            <a:pPr marL="914400" lvl="1" indent="-387350" algn="l" rtl="0">
              <a:lnSpc>
                <a:spcPct val="115000"/>
              </a:lnSpc>
              <a:spcBef>
                <a:spcPts val="0"/>
              </a:spcBef>
              <a:spcAft>
                <a:spcPts val="0"/>
              </a:spcAft>
              <a:buSzPts val="2500"/>
              <a:buFont typeface="Times"/>
              <a:buChar char="○"/>
            </a:pPr>
            <a:r>
              <a:rPr lang="en" sz="2500">
                <a:latin typeface="Times"/>
                <a:ea typeface="Times"/>
                <a:cs typeface="Times"/>
                <a:sym typeface="Times"/>
              </a:rPr>
              <a:t>Give different angles of a situation</a:t>
            </a:r>
            <a:endParaRPr sz="2500">
              <a:latin typeface="Times"/>
              <a:ea typeface="Times"/>
              <a:cs typeface="Times"/>
              <a:sym typeface="Times"/>
            </a:endParaRPr>
          </a:p>
          <a:p>
            <a:pPr marL="0" lvl="0" indent="0" algn="l" rtl="0">
              <a:lnSpc>
                <a:spcPct val="115000"/>
              </a:lnSpc>
              <a:spcBef>
                <a:spcPts val="0"/>
              </a:spcBef>
              <a:spcAft>
                <a:spcPts val="0"/>
              </a:spcAft>
              <a:buNone/>
            </a:pPr>
            <a:endParaRPr sz="2500">
              <a:latin typeface="Times"/>
              <a:ea typeface="Times"/>
              <a:cs typeface="Times"/>
              <a:sym typeface="Times"/>
            </a:endParaRPr>
          </a:p>
          <a:p>
            <a:pPr marL="914400" lvl="1" indent="-387350" algn="l" rtl="0">
              <a:lnSpc>
                <a:spcPct val="115000"/>
              </a:lnSpc>
              <a:spcBef>
                <a:spcPts val="0"/>
              </a:spcBef>
              <a:spcAft>
                <a:spcPts val="0"/>
              </a:spcAft>
              <a:buSzPts val="2500"/>
              <a:buFont typeface="Times"/>
              <a:buChar char="○"/>
            </a:pPr>
            <a:r>
              <a:rPr lang="en" sz="2500">
                <a:latin typeface="Times"/>
                <a:ea typeface="Times"/>
                <a:cs typeface="Times"/>
                <a:sym typeface="Times"/>
              </a:rPr>
              <a:t>Reducing blind spots</a:t>
            </a:r>
            <a:endParaRPr sz="2500">
              <a:latin typeface="Times"/>
              <a:ea typeface="Times"/>
              <a:cs typeface="Times"/>
              <a:sym typeface="Times"/>
            </a:endParaRPr>
          </a:p>
          <a:p>
            <a:pPr marL="0" marR="0" lvl="0" indent="0" algn="l" rtl="0">
              <a:lnSpc>
                <a:spcPct val="115000"/>
              </a:lnSpc>
              <a:spcBef>
                <a:spcPts val="0"/>
              </a:spcBef>
              <a:spcAft>
                <a:spcPts val="0"/>
              </a:spcAft>
              <a:buNone/>
            </a:pPr>
            <a:endParaRPr sz="2500" i="0" u="none" strike="noStrike" cap="none">
              <a:solidFill>
                <a:srgbClr val="000000"/>
              </a:solidFill>
              <a:latin typeface="Times"/>
              <a:ea typeface="Times"/>
              <a:cs typeface="Times"/>
              <a:sym typeface="Times"/>
            </a:endParaRPr>
          </a:p>
        </p:txBody>
      </p:sp>
      <p:pic>
        <p:nvPicPr>
          <p:cNvPr id="206" name="Google Shape;206;g3f5cafa9415_0_2" descr="C270 HD Webcam"/>
          <p:cNvPicPr preferRelativeResize="0"/>
          <p:nvPr/>
        </p:nvPicPr>
        <p:blipFill>
          <a:blip r:embed="rId5">
            <a:alphaModFix/>
          </a:blip>
          <a:stretch>
            <a:fillRect/>
          </a:stretch>
        </p:blipFill>
        <p:spPr>
          <a:xfrm>
            <a:off x="6224350" y="1468049"/>
            <a:ext cx="5536249" cy="4763963"/>
          </a:xfrm>
          <a:prstGeom prst="rect">
            <a:avLst/>
          </a:prstGeom>
          <a:noFill/>
          <a:ln>
            <a:noFill/>
          </a:ln>
        </p:spPr>
      </p:pic>
      <p:pic>
        <p:nvPicPr>
          <p:cNvPr id="207" name="Google Shape;207;g3f5cafa9415_0_2" title="image.png"/>
          <p:cNvPicPr preferRelativeResize="0"/>
          <p:nvPr/>
        </p:nvPicPr>
        <p:blipFill>
          <a:blip r:embed="rId6">
            <a:alphaModFix/>
          </a:blip>
          <a:stretch>
            <a:fillRect/>
          </a:stretch>
        </p:blipFill>
        <p:spPr>
          <a:xfrm>
            <a:off x="11367725" y="44749"/>
            <a:ext cx="707345" cy="6729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g3f5811d0f2f_4_2"/>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213" name="Google Shape;213;g3f5811d0f2f_4_2"/>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214" name="Google Shape;214;g3f5811d0f2f_4_2"/>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215" name="Google Shape;215;g3f5811d0f2f_4_2"/>
          <p:cNvSpPr txBox="1"/>
          <p:nvPr/>
        </p:nvSpPr>
        <p:spPr>
          <a:xfrm>
            <a:off x="10001446" y="133600"/>
            <a:ext cx="14214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216" name="Google Shape;216;g3f5811d0f2f_4_2"/>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217" name="Google Shape;217;g3f5811d0f2f_4_2"/>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0</a:t>
            </a:r>
            <a:r>
              <a:rPr lang="en" sz="900">
                <a:latin typeface="Times"/>
                <a:ea typeface="Times"/>
                <a:cs typeface="Times"/>
                <a:sym typeface="Times"/>
              </a:rPr>
              <a:t>5</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218" name="Google Shape;218;g3f5811d0f2f_4_2"/>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219" name="Google Shape;219;g3f5811d0f2f_4_2"/>
          <p:cNvSpPr txBox="1"/>
          <p:nvPr/>
        </p:nvSpPr>
        <p:spPr>
          <a:xfrm>
            <a:off x="309433" y="712171"/>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Devices</a:t>
            </a:r>
            <a:endParaRPr sz="3000" b="0" i="0" u="none" strike="noStrike" cap="none">
              <a:solidFill>
                <a:srgbClr val="000000"/>
              </a:solidFill>
              <a:latin typeface="Times"/>
              <a:ea typeface="Times"/>
              <a:cs typeface="Times"/>
              <a:sym typeface="Times"/>
            </a:endParaRPr>
          </a:p>
        </p:txBody>
      </p:sp>
      <p:sp>
        <p:nvSpPr>
          <p:cNvPr id="220" name="Google Shape;220;g3f5811d0f2f_4_2"/>
          <p:cNvSpPr txBox="1"/>
          <p:nvPr/>
        </p:nvSpPr>
        <p:spPr>
          <a:xfrm>
            <a:off x="309425" y="1606600"/>
            <a:ext cx="4610700" cy="4472400"/>
          </a:xfrm>
          <a:prstGeom prst="rect">
            <a:avLst/>
          </a:prstGeom>
          <a:noFill/>
          <a:ln>
            <a:noFill/>
          </a:ln>
        </p:spPr>
        <p:txBody>
          <a:bodyPr spcFirstLastPara="1" wrap="square" lIns="121900" tIns="121900" rIns="121900" bIns="121900" anchor="t" anchorCtr="0">
            <a:noAutofit/>
          </a:bodyPr>
          <a:lstStyle/>
          <a:p>
            <a:pPr marL="457200" marR="0" lvl="0" indent="-387350" algn="l" rtl="0">
              <a:lnSpc>
                <a:spcPct val="115000"/>
              </a:lnSpc>
              <a:spcBef>
                <a:spcPts val="0"/>
              </a:spcBef>
              <a:spcAft>
                <a:spcPts val="0"/>
              </a:spcAft>
              <a:buClr>
                <a:srgbClr val="000000"/>
              </a:buClr>
              <a:buSzPts val="2500"/>
              <a:buFont typeface="Times"/>
              <a:buChar char="●"/>
            </a:pPr>
            <a:r>
              <a:rPr lang="en" sz="2500" b="1">
                <a:latin typeface="Times"/>
                <a:ea typeface="Times"/>
                <a:cs typeface="Times"/>
                <a:sym typeface="Times"/>
              </a:rPr>
              <a:t>Mudra Bands</a:t>
            </a:r>
            <a:endParaRPr sz="2500" b="1">
              <a:latin typeface="Times"/>
              <a:ea typeface="Times"/>
              <a:cs typeface="Times"/>
              <a:sym typeface="Times"/>
            </a:endParaRPr>
          </a:p>
          <a:p>
            <a:pPr marL="0" marR="0" lvl="0" indent="0" algn="l" rtl="0">
              <a:lnSpc>
                <a:spcPct val="115000"/>
              </a:lnSpc>
              <a:spcBef>
                <a:spcPts val="0"/>
              </a:spcBef>
              <a:spcAft>
                <a:spcPts val="0"/>
              </a:spcAft>
              <a:buNone/>
            </a:pPr>
            <a:endParaRPr sz="2500" b="1">
              <a:latin typeface="Times"/>
              <a:ea typeface="Times"/>
              <a:cs typeface="Times"/>
              <a:sym typeface="Times"/>
            </a:endParaRPr>
          </a:p>
          <a:p>
            <a:pPr marL="914400" marR="0" lvl="1" indent="-387350" algn="l" rtl="0">
              <a:lnSpc>
                <a:spcPct val="115000"/>
              </a:lnSpc>
              <a:spcBef>
                <a:spcPts val="0"/>
              </a:spcBef>
              <a:spcAft>
                <a:spcPts val="0"/>
              </a:spcAft>
              <a:buSzPts val="2500"/>
              <a:buFont typeface="Times"/>
              <a:buChar char="○"/>
            </a:pPr>
            <a:r>
              <a:rPr lang="en" sz="2500">
                <a:latin typeface="Times"/>
                <a:ea typeface="Times"/>
                <a:cs typeface="Times"/>
                <a:sym typeface="Times"/>
              </a:rPr>
              <a:t>Captures forearm muscle (EMG) signals via surface electrodes</a:t>
            </a:r>
            <a:endParaRPr sz="2500">
              <a:latin typeface="Times"/>
              <a:ea typeface="Times"/>
              <a:cs typeface="Times"/>
              <a:sym typeface="Times"/>
            </a:endParaRPr>
          </a:p>
          <a:p>
            <a:pPr marL="0" marR="0" lvl="0" indent="0" algn="l" rtl="0">
              <a:lnSpc>
                <a:spcPct val="115000"/>
              </a:lnSpc>
              <a:spcBef>
                <a:spcPts val="0"/>
              </a:spcBef>
              <a:spcAft>
                <a:spcPts val="0"/>
              </a:spcAft>
              <a:buNone/>
            </a:pPr>
            <a:endParaRPr sz="2500">
              <a:latin typeface="Times"/>
              <a:ea typeface="Times"/>
              <a:cs typeface="Times"/>
              <a:sym typeface="Times"/>
            </a:endParaRPr>
          </a:p>
          <a:p>
            <a:pPr marL="914400" marR="0" lvl="1" indent="-387350" algn="l" rtl="0">
              <a:lnSpc>
                <a:spcPct val="115000"/>
              </a:lnSpc>
              <a:spcBef>
                <a:spcPts val="0"/>
              </a:spcBef>
              <a:spcAft>
                <a:spcPts val="0"/>
              </a:spcAft>
              <a:buSzPts val="2500"/>
              <a:buFont typeface="Times"/>
              <a:buChar char="○"/>
            </a:pPr>
            <a:r>
              <a:rPr lang="en" sz="2500">
                <a:latin typeface="Times"/>
                <a:ea typeface="Times"/>
                <a:cs typeface="Times"/>
                <a:sym typeface="Times"/>
              </a:rPr>
              <a:t>Enables fine motor movement detection</a:t>
            </a:r>
            <a:endParaRPr sz="2500">
              <a:latin typeface="Times"/>
              <a:ea typeface="Times"/>
              <a:cs typeface="Times"/>
              <a:sym typeface="Times"/>
            </a:endParaRPr>
          </a:p>
          <a:p>
            <a:pPr marL="0" marR="0" lvl="0" indent="0" algn="l" rtl="0">
              <a:lnSpc>
                <a:spcPct val="115000"/>
              </a:lnSpc>
              <a:spcBef>
                <a:spcPts val="0"/>
              </a:spcBef>
              <a:spcAft>
                <a:spcPts val="0"/>
              </a:spcAft>
              <a:buNone/>
            </a:pPr>
            <a:endParaRPr sz="2500">
              <a:latin typeface="Times"/>
              <a:ea typeface="Times"/>
              <a:cs typeface="Times"/>
              <a:sym typeface="Times"/>
            </a:endParaRPr>
          </a:p>
          <a:p>
            <a:pPr marL="457200" lvl="0" indent="0" algn="l" rtl="0">
              <a:lnSpc>
                <a:spcPct val="115000"/>
              </a:lnSpc>
              <a:spcBef>
                <a:spcPts val="0"/>
              </a:spcBef>
              <a:spcAft>
                <a:spcPts val="0"/>
              </a:spcAft>
              <a:buNone/>
            </a:pPr>
            <a:endParaRPr sz="2500">
              <a:latin typeface="Times"/>
              <a:ea typeface="Times"/>
              <a:cs typeface="Times"/>
              <a:sym typeface="Times"/>
            </a:endParaRPr>
          </a:p>
          <a:p>
            <a:pPr marL="0" marR="0" lvl="0" indent="0" algn="l" rtl="0">
              <a:lnSpc>
                <a:spcPct val="115000"/>
              </a:lnSpc>
              <a:spcBef>
                <a:spcPts val="0"/>
              </a:spcBef>
              <a:spcAft>
                <a:spcPts val="0"/>
              </a:spcAft>
              <a:buNone/>
            </a:pPr>
            <a:endParaRPr sz="2500" i="0" u="none" strike="noStrike" cap="none">
              <a:solidFill>
                <a:srgbClr val="000000"/>
              </a:solidFill>
              <a:latin typeface="Times"/>
              <a:ea typeface="Times"/>
              <a:cs typeface="Times"/>
              <a:sym typeface="Times"/>
            </a:endParaRPr>
          </a:p>
        </p:txBody>
      </p:sp>
      <p:pic>
        <p:nvPicPr>
          <p:cNvPr id="221" name="Google Shape;221;g3f5811d0f2f_4_2"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pic>
        <p:nvPicPr>
          <p:cNvPr id="222" name="Google Shape;222;g3f5811d0f2f_4_2" title="link_01_02B-removebg-preview.png"/>
          <p:cNvPicPr preferRelativeResize="0"/>
          <p:nvPr/>
        </p:nvPicPr>
        <p:blipFill>
          <a:blip r:embed="rId6">
            <a:alphaModFix/>
          </a:blip>
          <a:stretch>
            <a:fillRect/>
          </a:stretch>
        </p:blipFill>
        <p:spPr>
          <a:xfrm>
            <a:off x="6116775" y="1468317"/>
            <a:ext cx="4610639" cy="4610688"/>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26"/>
        <p:cNvGrpSpPr/>
        <p:nvPr/>
      </p:nvGrpSpPr>
      <p:grpSpPr>
        <a:xfrm>
          <a:off x="0" y="0"/>
          <a:ext cx="0" cy="0"/>
          <a:chOff x="0" y="0"/>
          <a:chExt cx="0" cy="0"/>
        </a:xfrm>
      </p:grpSpPr>
      <p:sp>
        <p:nvSpPr>
          <p:cNvPr id="227" name="Google Shape;227;g3f592785f61_0_1"/>
          <p:cNvSpPr/>
          <p:nvPr/>
        </p:nvSpPr>
        <p:spPr>
          <a:xfrm>
            <a:off x="3000" y="6000"/>
            <a:ext cx="12192000" cy="750300"/>
          </a:xfrm>
          <a:prstGeom prst="rect">
            <a:avLst/>
          </a:prstGeom>
          <a:solidFill>
            <a:srgbClr val="C8102E"/>
          </a:solidFill>
          <a:ln w="9525" cap="flat" cmpd="sng">
            <a:solidFill>
              <a:srgbClr val="C8102E"/>
            </a:solidFill>
            <a:prstDash val="solid"/>
            <a:round/>
            <a:headEnd type="none" w="sm" len="sm"/>
            <a:tailEnd type="none" w="sm" len="sm"/>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rgbClr val="000000"/>
              </a:solidFill>
              <a:latin typeface="Arial"/>
              <a:ea typeface="Arial"/>
              <a:cs typeface="Arial"/>
              <a:sym typeface="Arial"/>
            </a:endParaRPr>
          </a:p>
        </p:txBody>
      </p:sp>
      <p:pic>
        <p:nvPicPr>
          <p:cNvPr id="228" name="Google Shape;228;g3f592785f61_0_1"/>
          <p:cNvPicPr preferRelativeResize="0"/>
          <p:nvPr/>
        </p:nvPicPr>
        <p:blipFill rotWithShape="1">
          <a:blip r:embed="rId3">
            <a:alphaModFix/>
          </a:blip>
          <a:srcRect/>
          <a:stretch/>
        </p:blipFill>
        <p:spPr>
          <a:xfrm>
            <a:off x="123033" y="44800"/>
            <a:ext cx="2080800" cy="672800"/>
          </a:xfrm>
          <a:prstGeom prst="rect">
            <a:avLst/>
          </a:prstGeom>
          <a:noFill/>
          <a:ln>
            <a:noFill/>
          </a:ln>
        </p:spPr>
      </p:pic>
      <p:sp>
        <p:nvSpPr>
          <p:cNvPr id="229" name="Google Shape;229;g3f592785f61_0_1"/>
          <p:cNvSpPr txBox="1"/>
          <p:nvPr/>
        </p:nvSpPr>
        <p:spPr>
          <a:xfrm>
            <a:off x="8601767" y="141067"/>
            <a:ext cx="2821200" cy="576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489"/>
              <a:buFont typeface="Arial"/>
              <a:buNone/>
            </a:pPr>
            <a:endParaRPr sz="2489" b="0" i="0" u="none" strike="noStrike" cap="none">
              <a:solidFill>
                <a:schemeClr val="lt1"/>
              </a:solidFill>
              <a:latin typeface="Lato"/>
              <a:ea typeface="Lato"/>
              <a:cs typeface="Lato"/>
              <a:sym typeface="Lato"/>
            </a:endParaRPr>
          </a:p>
        </p:txBody>
      </p:sp>
      <p:sp>
        <p:nvSpPr>
          <p:cNvPr id="230" name="Google Shape;230;g3f592785f61_0_1"/>
          <p:cNvSpPr txBox="1"/>
          <p:nvPr/>
        </p:nvSpPr>
        <p:spPr>
          <a:xfrm>
            <a:off x="10089070" y="133600"/>
            <a:ext cx="1183800" cy="49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2267"/>
              <a:buFont typeface="Arial"/>
              <a:buNone/>
            </a:pPr>
            <a:r>
              <a:rPr lang="en" sz="2267">
                <a:solidFill>
                  <a:schemeClr val="lt1"/>
                </a:solidFill>
                <a:latin typeface="Times New Roman"/>
                <a:ea typeface="Times New Roman"/>
                <a:cs typeface="Times New Roman"/>
                <a:sym typeface="Times New Roman"/>
              </a:rPr>
              <a:t>ACLab</a:t>
            </a:r>
            <a:endParaRPr sz="2267" b="0" i="0" u="none" strike="noStrike" cap="none">
              <a:solidFill>
                <a:schemeClr val="lt1"/>
              </a:solidFill>
              <a:latin typeface="Times New Roman"/>
              <a:ea typeface="Times New Roman"/>
              <a:cs typeface="Times New Roman"/>
              <a:sym typeface="Times New Roman"/>
            </a:endParaRPr>
          </a:p>
        </p:txBody>
      </p:sp>
      <p:cxnSp>
        <p:nvCxnSpPr>
          <p:cNvPr id="231" name="Google Shape;231;g3f592785f61_0_1"/>
          <p:cNvCxnSpPr/>
          <p:nvPr/>
        </p:nvCxnSpPr>
        <p:spPr>
          <a:xfrm>
            <a:off x="3000" y="6488833"/>
            <a:ext cx="12338400" cy="0"/>
          </a:xfrm>
          <a:prstGeom prst="straightConnector1">
            <a:avLst/>
          </a:prstGeom>
          <a:noFill/>
          <a:ln w="28575" cap="flat" cmpd="sng">
            <a:solidFill>
              <a:srgbClr val="A4804A"/>
            </a:solidFill>
            <a:prstDash val="solid"/>
            <a:round/>
            <a:headEnd type="none" w="sm" len="sm"/>
            <a:tailEnd type="none" w="sm" len="sm"/>
          </a:ln>
        </p:spPr>
      </p:cxnSp>
      <p:sp>
        <p:nvSpPr>
          <p:cNvPr id="232" name="Google Shape;232;g3f592785f61_0_1"/>
          <p:cNvSpPr txBox="1"/>
          <p:nvPr/>
        </p:nvSpPr>
        <p:spPr>
          <a:xfrm>
            <a:off x="3000" y="6422800"/>
            <a:ext cx="12192000" cy="435300"/>
          </a:xfrm>
          <a:prstGeom prst="rect">
            <a:avLst/>
          </a:prstGeom>
          <a:noFill/>
          <a:ln>
            <a:noFill/>
          </a:ln>
        </p:spPr>
        <p:txBody>
          <a:bodyPr spcFirstLastPara="1" wrap="square" lIns="121900" tIns="121900" rIns="121900" bIns="121900" anchor="t"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1">
                <a:latin typeface="Times"/>
                <a:ea typeface="Times"/>
                <a:cs typeface="Times"/>
                <a:sym typeface="Times"/>
              </a:rPr>
              <a:t>Video Language Models for Generic Task Assistance</a:t>
            </a:r>
            <a:endParaRPr sz="1867" b="0" i="0" u="none" strike="noStrike" cap="none">
              <a:solidFill>
                <a:srgbClr val="000000"/>
              </a:solidFill>
              <a:latin typeface="Times"/>
              <a:ea typeface="Times"/>
              <a:cs typeface="Times"/>
              <a:sym typeface="Times"/>
            </a:endParaRPr>
          </a:p>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Times"/>
                <a:ea typeface="Times"/>
                <a:cs typeface="Times"/>
                <a:sym typeface="Times"/>
              </a:rPr>
              <a:t>Slide </a:t>
            </a:r>
            <a:r>
              <a:rPr lang="en" sz="900">
                <a:latin typeface="Times"/>
                <a:ea typeface="Times"/>
                <a:cs typeface="Times"/>
                <a:sym typeface="Times"/>
              </a:rPr>
              <a:t>06</a:t>
            </a:r>
            <a:r>
              <a:rPr lang="en" sz="900" b="0" i="0" u="none" strike="noStrike" cap="none">
                <a:solidFill>
                  <a:srgbClr val="000000"/>
                </a:solidFill>
                <a:latin typeface="Times"/>
                <a:ea typeface="Times"/>
                <a:cs typeface="Times"/>
                <a:sym typeface="Times"/>
              </a:rPr>
              <a:t> / </a:t>
            </a:r>
            <a:r>
              <a:rPr lang="en" sz="900">
                <a:latin typeface="Times"/>
                <a:ea typeface="Times"/>
                <a:cs typeface="Times"/>
                <a:sym typeface="Times"/>
              </a:rPr>
              <a:t>21</a:t>
            </a:r>
            <a:r>
              <a:rPr lang="en" sz="900" b="0" i="0" u="none" strike="noStrike" cap="none">
                <a:solidFill>
                  <a:srgbClr val="000000"/>
                </a:solidFill>
                <a:latin typeface="Times"/>
                <a:ea typeface="Times"/>
                <a:cs typeface="Times"/>
                <a:sym typeface="Times"/>
              </a:rPr>
              <a:t> - NEU Young Scholars Program </a:t>
            </a:r>
            <a:r>
              <a:rPr lang="en" sz="900">
                <a:latin typeface="Times"/>
                <a:ea typeface="Times"/>
                <a:cs typeface="Times"/>
                <a:sym typeface="Times"/>
              </a:rPr>
              <a:t>2026</a:t>
            </a:r>
            <a:r>
              <a:rPr lang="en" sz="900" b="0" i="0" u="none" strike="noStrike" cap="none">
                <a:solidFill>
                  <a:srgbClr val="000000"/>
                </a:solidFill>
                <a:latin typeface="Times"/>
                <a:ea typeface="Times"/>
                <a:cs typeface="Times"/>
                <a:sym typeface="Times"/>
              </a:rPr>
              <a:t> - July 30, </a:t>
            </a:r>
            <a:r>
              <a:rPr lang="en" sz="900">
                <a:latin typeface="Times"/>
                <a:ea typeface="Times"/>
                <a:cs typeface="Times"/>
                <a:sym typeface="Times"/>
              </a:rPr>
              <a:t>2026</a:t>
            </a:r>
            <a:endParaRPr sz="933" b="0" i="0" u="none" strike="noStrike" cap="none">
              <a:solidFill>
                <a:srgbClr val="000000"/>
              </a:solidFill>
              <a:latin typeface="Times"/>
              <a:ea typeface="Times"/>
              <a:cs typeface="Times"/>
              <a:sym typeface="Times"/>
            </a:endParaRPr>
          </a:p>
        </p:txBody>
      </p:sp>
      <p:pic>
        <p:nvPicPr>
          <p:cNvPr id="233" name="Google Shape;233;g3f592785f61_0_1"/>
          <p:cNvPicPr preferRelativeResize="0"/>
          <p:nvPr/>
        </p:nvPicPr>
        <p:blipFill rotWithShape="1">
          <a:blip r:embed="rId4">
            <a:alphaModFix/>
          </a:blip>
          <a:srcRect/>
          <a:stretch/>
        </p:blipFill>
        <p:spPr>
          <a:xfrm>
            <a:off x="10727433" y="6512509"/>
            <a:ext cx="1347636" cy="341959"/>
          </a:xfrm>
          <a:prstGeom prst="rect">
            <a:avLst/>
          </a:prstGeom>
          <a:noFill/>
          <a:ln>
            <a:noFill/>
          </a:ln>
        </p:spPr>
      </p:pic>
      <p:sp>
        <p:nvSpPr>
          <p:cNvPr id="234" name="Google Shape;234;g3f592785f61_0_1"/>
          <p:cNvSpPr txBox="1"/>
          <p:nvPr/>
        </p:nvSpPr>
        <p:spPr>
          <a:xfrm>
            <a:off x="437408" y="756408"/>
            <a:ext cx="11323200" cy="672900"/>
          </a:xfrm>
          <a:prstGeom prst="rect">
            <a:avLst/>
          </a:prstGeom>
          <a:noFill/>
          <a:ln>
            <a:noFill/>
          </a:ln>
        </p:spPr>
        <p:txBody>
          <a:bodyPr spcFirstLastPara="1" wrap="square" lIns="121900" tIns="121900" rIns="121900" bIns="121900" anchor="t" anchorCtr="0">
            <a:noAutofit/>
          </a:bodyPr>
          <a:lstStyle/>
          <a:p>
            <a:pPr marL="0" marR="0" lvl="0" indent="0" algn="ctr" rtl="0">
              <a:lnSpc>
                <a:spcPct val="100000"/>
              </a:lnSpc>
              <a:spcBef>
                <a:spcPts val="0"/>
              </a:spcBef>
              <a:spcAft>
                <a:spcPts val="0"/>
              </a:spcAft>
              <a:buClr>
                <a:srgbClr val="000000"/>
              </a:buClr>
              <a:buSzPts val="2650"/>
              <a:buFont typeface="Arial"/>
              <a:buNone/>
            </a:pPr>
            <a:r>
              <a:rPr lang="en" sz="3000" b="1">
                <a:latin typeface="Times"/>
                <a:ea typeface="Times"/>
                <a:cs typeface="Times"/>
                <a:sym typeface="Times"/>
              </a:rPr>
              <a:t>Scene</a:t>
            </a:r>
            <a:endParaRPr sz="3000" b="1">
              <a:latin typeface="Times"/>
              <a:ea typeface="Times"/>
              <a:cs typeface="Times"/>
              <a:sym typeface="Times"/>
            </a:endParaRPr>
          </a:p>
        </p:txBody>
      </p:sp>
      <p:pic>
        <p:nvPicPr>
          <p:cNvPr id="235" name="Google Shape;235;g3f592785f61_0_1" title="image.png"/>
          <p:cNvPicPr preferRelativeResize="0"/>
          <p:nvPr/>
        </p:nvPicPr>
        <p:blipFill>
          <a:blip r:embed="rId5">
            <a:alphaModFix/>
          </a:blip>
          <a:stretch>
            <a:fillRect/>
          </a:stretch>
        </p:blipFill>
        <p:spPr>
          <a:xfrm>
            <a:off x="11367725" y="44749"/>
            <a:ext cx="707345" cy="672900"/>
          </a:xfrm>
          <a:prstGeom prst="rect">
            <a:avLst/>
          </a:prstGeom>
          <a:noFill/>
          <a:ln>
            <a:noFill/>
          </a:ln>
        </p:spPr>
      </p:pic>
      <p:sp>
        <p:nvSpPr>
          <p:cNvPr id="236" name="Google Shape;236;g3f592785f61_0_1"/>
          <p:cNvSpPr txBox="1"/>
          <p:nvPr/>
        </p:nvSpPr>
        <p:spPr>
          <a:xfrm>
            <a:off x="5937913" y="5744788"/>
            <a:ext cx="5934900" cy="495300"/>
          </a:xfrm>
          <a:prstGeom prst="rect">
            <a:avLst/>
          </a:prstGeom>
          <a:noFill/>
          <a:ln>
            <a:noFill/>
          </a:ln>
        </p:spPr>
        <p:txBody>
          <a:bodyPr spcFirstLastPara="1" wrap="square" lIns="121900" tIns="121900" rIns="121900" bIns="121900" anchor="t" anchorCtr="0">
            <a:noAutofit/>
          </a:bodyPr>
          <a:lstStyle/>
          <a:p>
            <a:pPr marL="457200" marR="0" lvl="0" indent="0" algn="l" rtl="0">
              <a:lnSpc>
                <a:spcPct val="115000"/>
              </a:lnSpc>
              <a:spcBef>
                <a:spcPts val="1000"/>
              </a:spcBef>
              <a:spcAft>
                <a:spcPts val="0"/>
              </a:spcAft>
              <a:buNone/>
            </a:pPr>
            <a:r>
              <a:rPr lang="en" sz="1700" b="1">
                <a:latin typeface="Times"/>
                <a:ea typeface="Times"/>
                <a:cs typeface="Times"/>
                <a:sym typeface="Times"/>
              </a:rPr>
              <a:t>Simulated 3D Model of Perspectives used for Datasets</a:t>
            </a:r>
            <a:endParaRPr sz="1700" b="1">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a:p>
            <a:pPr marL="45720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lvl="0" indent="0" algn="l" rtl="0">
              <a:lnSpc>
                <a:spcPct val="115000"/>
              </a:lnSpc>
              <a:spcBef>
                <a:spcPts val="1000"/>
              </a:spcBef>
              <a:spcAft>
                <a:spcPts val="0"/>
              </a:spcAft>
              <a:buNone/>
            </a:pPr>
            <a:endParaRPr sz="2500">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a:p>
            <a:pPr marL="0" marR="0" lvl="0" indent="0" algn="l" rtl="0">
              <a:lnSpc>
                <a:spcPct val="115000"/>
              </a:lnSpc>
              <a:spcBef>
                <a:spcPts val="1000"/>
              </a:spcBef>
              <a:spcAft>
                <a:spcPts val="0"/>
              </a:spcAft>
              <a:buNone/>
            </a:pPr>
            <a:endParaRPr sz="1700" b="1">
              <a:latin typeface="Times"/>
              <a:ea typeface="Times"/>
              <a:cs typeface="Times"/>
              <a:sym typeface="Times"/>
            </a:endParaRPr>
          </a:p>
        </p:txBody>
      </p:sp>
      <p:pic>
        <p:nvPicPr>
          <p:cNvPr id="237" name="Google Shape;237;g3f592785f61_0_1" title="ChatGPT Image Jul 22, 2026, 05_51_47 PM.png"/>
          <p:cNvPicPr preferRelativeResize="0"/>
          <p:nvPr/>
        </p:nvPicPr>
        <p:blipFill>
          <a:blip r:embed="rId6">
            <a:alphaModFix/>
          </a:blip>
          <a:stretch>
            <a:fillRect/>
          </a:stretch>
        </p:blipFill>
        <p:spPr>
          <a:xfrm>
            <a:off x="3158063" y="1328950"/>
            <a:ext cx="6028274" cy="4521200"/>
          </a:xfrm>
          <a:prstGeom prst="rect">
            <a:avLst/>
          </a:prstGeom>
          <a:noFill/>
          <a:ln>
            <a:noFill/>
          </a:ln>
        </p:spPr>
      </p:pic>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Metadata/LabelInfo.xml><?xml version="1.0" encoding="utf-8"?>
<clbl:labelList xmlns:clbl="http://schemas.microsoft.com/office/2020/mipLabelMetadata">
  <clbl:label id="{7893ce20-a697-4fd6-a4da-14011f6a471d}" enabled="1" method="Standard" siteId="{a8eec281-aaa3-4dae-ac9b-9a398b9215e7}" contentBits="0" removed="0"/>
</clbl:labelList>
</file>

<file path=docProps/app.xml><?xml version="1.0" encoding="utf-8"?>
<Properties xmlns="http://schemas.openxmlformats.org/officeDocument/2006/extended-properties" xmlns:vt="http://schemas.openxmlformats.org/officeDocument/2006/docPropsVTypes">
  <TotalTime>0</TotalTime>
  <Words>2389</Words>
  <Application>Microsoft Office PowerPoint</Application>
  <PresentationFormat>Widescreen</PresentationFormat>
  <Paragraphs>287</Paragraphs>
  <Slides>23</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Arial</vt:lpstr>
      <vt:lpstr>Times New Roman</vt:lpstr>
      <vt:lpstr>Lato</vt:lpstr>
      <vt:lpstr>Times</vt:lpstr>
      <vt:lpstr>Play</vt:lpstr>
      <vt:lpstr>Roboto</vt:lpstr>
      <vt:lpstr>Cambria</vt:lpstr>
      <vt:lpstr>Calibri</vt:lpstr>
      <vt:lpstr>office theme</vt:lpstr>
      <vt:lpstr>Office Theme</vt:lpstr>
      <vt:lpstr>Video Language Models for Generic Task Assistance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Fuchs, Nicolas</cp:lastModifiedBy>
  <cp:revision>1</cp:revision>
  <dcterms:modified xsi:type="dcterms:W3CDTF">2026-07-29T16:24:08Z</dcterms:modified>
</cp:coreProperties>
</file>