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3" r:id="rId3"/>
    <p:sldId id="257" r:id="rId4"/>
    <p:sldId id="263" r:id="rId5"/>
    <p:sldId id="266" r:id="rId6"/>
    <p:sldId id="264" r:id="rId7"/>
    <p:sldId id="265" r:id="rId8"/>
    <p:sldId id="272" r:id="rId9"/>
    <p:sldId id="289" r:id="rId10"/>
    <p:sldId id="277" r:id="rId11"/>
    <p:sldId id="288" r:id="rId12"/>
    <p:sldId id="279" r:id="rId13"/>
    <p:sldId id="280" r:id="rId14"/>
    <p:sldId id="290" r:id="rId15"/>
    <p:sldId id="294" r:id="rId16"/>
    <p:sldId id="261" r:id="rId17"/>
    <p:sldId id="262" r:id="rId18"/>
    <p:sldId id="283" r:id="rId19"/>
    <p:sldId id="29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7E5907-91E9-3F70-332C-D51952818D0B}" name="Corcell, Phoebe" initials="CP" userId="S::p.corcell@northeastern.edu::152f2072-1a54-4fd8-8111-945a13300e08" providerId="AD"/>
  <p188:author id="{7F391F8B-8212-BE22-6727-15F7158944DA}" name="Klinger, Marcus" initials="KM" userId="S::m.klinger@northeastern.edu::ac3fd602-ea3d-4fe8-b92b-cd7d9382d3a7" providerId="AD"/>
  <p188:author id="{3689CCEC-BFE4-3500-96F9-69A355513CB3}" name="Castillo, Christopher" initials="CC" userId="S::ch.castillo@northeastern.edu::0968ede8-ebff-4112-9709-36f01ae5b9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80C"/>
    <a:srgbClr val="D41B2C"/>
    <a:srgbClr val="E64040"/>
    <a:srgbClr val="9D7F52"/>
    <a:srgbClr val="FFFFFF"/>
    <a:srgbClr val="C71818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9544EE-6906-C12E-C266-DAB8EF6F64ED}" v="8" dt="2026-07-28T15:28:27.933"/>
    <p1510:client id="{04B8B6DB-9680-1825-A2A5-1A8A8AD6B9A9}" v="9" dt="2026-07-27T14:51:10.927"/>
    <p1510:client id="{057FC33A-394D-5827-2B68-59E8779AA241}" v="41" dt="2026-07-27T16:46:34.253"/>
    <p1510:client id="{117A4362-8E0D-B5CC-D879-F62E256D187C}" v="4" dt="2026-07-29T14:10:20.800"/>
    <p1510:client id="{138EDFB5-F392-48DF-333C-DFADB0EC73C8}" v="29" dt="2026-07-28T14:13:13.610"/>
    <p1510:client id="{2CADFD22-8528-A08D-334B-7B9CE97B2E51}" v="1419" dt="2026-07-27T17:42:54.703"/>
    <p1510:client id="{43153173-D650-0E8A-EB65-EF15AA76FBFB}" v="32" dt="2026-07-27T18:55:36.347"/>
    <p1510:client id="{4C32EA74-61C2-C418-C9FC-E79FB379E335}" v="2" dt="2026-07-27T14:41:38.101"/>
    <p1510:client id="{4D42AA9B-CA8F-749F-1248-14042339013F}" v="60" dt="2026-07-29T12:28:09.436"/>
    <p1510:client id="{57E57CCC-0B21-4E1A-112A-C771741CB84F}" v="30" dt="2026-07-29T13:56:13.333"/>
    <p1510:client id="{5E58E1BF-14D0-9D22-7DF0-F6EB317D5F1A}" v="47" dt="2026-07-29T12:34:21.427"/>
    <p1510:client id="{622D08A6-8EB0-B969-8AEB-3C1A87C07716}" v="27" dt="2026-07-27T14:16:48.610"/>
    <p1510:client id="{69A09F1F-A8AE-BC72-B823-26D4208022E0}" v="175" dt="2026-07-27T18:13:37.371"/>
    <p1510:client id="{7376A3B2-EDFB-B261-86A4-8236D7E5580B}" v="45" dt="2026-07-28T14:15:04.474"/>
    <p1510:client id="{79D0AEEF-1CFD-894E-A551-2C4438A02244}" v="5" dt="2026-07-28T17:43:07.610"/>
    <p1510:client id="{83FE7696-4F25-D40B-BF9F-DB5FFA6E2F31}" v="58" dt="2026-07-28T14:16:06.372"/>
    <p1510:client id="{8BF4108A-F5CE-F39E-40E0-231C6CC49EF0}" v="63" dt="2026-07-27T17:32:41.341"/>
    <p1510:client id="{9391CC54-0F83-0EA8-B7BA-DD86E6E5E5EB}" v="106" dt="2026-07-29T14:00:25.193"/>
    <p1510:client id="{9528E2FC-2EC9-24D2-EC0C-395A9A5BF7ED}" v="21" dt="2026-07-28T14:24:32.069"/>
    <p1510:client id="{9DB50494-388C-AE59-9C24-BFDF5A254B7D}" v="30" dt="2026-07-28T15:11:48.745"/>
    <p1510:client id="{B14155BA-2A99-4B66-A526-360CF403FA4B}" v="90" dt="2026-07-28T17:21:43.815"/>
    <p1510:client id="{B7F54646-6983-3A07-9296-66DA4AEA461E}" v="686" dt="2026-07-29T12:27:45.149"/>
    <p1510:client id="{BB0CA42B-2916-7351-31F2-8DE5A85C5224}" v="30" dt="2026-07-28T18:08:16.930"/>
    <p1510:client id="{BD7FB00D-AE19-7222-1B08-840D393CFE7F}" v="15" dt="2026-07-28T13:54:17.192"/>
    <p1510:client id="{C1709CA3-AB83-2C39-56E3-E4EC967860B1}" v="78" dt="2026-07-27T19:15:17.290"/>
    <p1510:client id="{C38D2E1D-4019-FBD3-5AA5-A9CB31DFE750}" v="452" dt="2026-07-27T17:13:41.501"/>
    <p1510:client id="{DD940906-1A58-ABB7-5708-6B263E62E0E9}" v="115" dt="2026-07-27T16:43:49.584"/>
    <p1510:client id="{F55D6F5F-EE96-CDF8-21FB-C7B3C6B6448D}" v="38" dt="2026-07-27T15:07:07.552"/>
    <p1510:client id="{F56D8484-D39B-1B06-C30D-1788F450AD36}" v="8" dt="2026-07-27T17:59:08.938"/>
    <p1510:client id="{FC1C08C6-6518-64E4-302F-37C49141461F}" v="8" dt="2026-07-27T14:44:16.597"/>
    <p1510:client id="{FF6699A3-32CF-45B6-6C58-436693D786C8}" v="38" dt="2026-07-28T14:05:12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9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tiff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tiff"/><Relationship Id="rId7" Type="http://schemas.openxmlformats.org/officeDocument/2006/relationships/image" Target="../media/image55.tif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tiff"/><Relationship Id="rId10" Type="http://schemas.openxmlformats.org/officeDocument/2006/relationships/image" Target="../media/image58.png"/><Relationship Id="rId4" Type="http://schemas.openxmlformats.org/officeDocument/2006/relationships/image" Target="../media/image52.tiff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3390/toxics1307056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nscend.org/tms/2022/02/how-nanoplastics-enter-the-human-body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192992-C84B-F1AE-715F-FB060E1F6C10}"/>
              </a:ext>
            </a:extLst>
          </p:cNvPr>
          <p:cNvSpPr/>
          <p:nvPr/>
        </p:nvSpPr>
        <p:spPr>
          <a:xfrm>
            <a:off x="-1580" y="1461308"/>
            <a:ext cx="12191999" cy="93670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8047" y="1360803"/>
            <a:ext cx="9161859" cy="1316038"/>
          </a:xfrm>
        </p:spPr>
        <p:txBody>
          <a:bodyPr>
            <a:normAutofit/>
          </a:bodyPr>
          <a:lstStyle/>
          <a:p>
            <a:r>
              <a:rPr lang="en-US" sz="3500" b="1">
                <a:latin typeface="Arial"/>
                <a:cs typeface="Arial"/>
              </a:rPr>
              <a:t>Bioremediation of </a:t>
            </a:r>
            <a:r>
              <a:rPr lang="en-US" sz="3500" b="1" err="1">
                <a:latin typeface="Arial"/>
                <a:cs typeface="Arial"/>
              </a:rPr>
              <a:t>Nanoplastics</a:t>
            </a:r>
            <a:r>
              <a:rPr lang="en-US" sz="3500" b="1">
                <a:latin typeface="Arial"/>
                <a:cs typeface="Arial"/>
              </a:rPr>
              <a:t> Using Mycelium Paddy </a:t>
            </a:r>
            <a:r>
              <a:rPr lang="en-US" sz="3500" b="1" err="1">
                <a:latin typeface="Arial"/>
                <a:cs typeface="Arial"/>
              </a:rPr>
              <a:t>Biopods</a:t>
            </a:r>
            <a:r>
              <a:rPr lang="en-US" sz="3500" b="1">
                <a:latin typeface="Arial"/>
                <a:cs typeface="Arial"/>
              </a:rPr>
              <a:t> and Plants</a:t>
            </a:r>
            <a:endParaRPr lang="en-US" sz="3500">
              <a:latin typeface="Aptos Display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3" y="4972109"/>
            <a:ext cx="12192523" cy="217847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1"/>
              <a:t>Phoebe Corcell</a:t>
            </a:r>
            <a:r>
              <a:rPr lang="en-US" sz="1600"/>
              <a:t>, YSP Student - </a:t>
            </a:r>
            <a:r>
              <a:rPr lang="en-US" sz="1600" i="1"/>
              <a:t>Wakefield Memorial High School</a:t>
            </a:r>
            <a:endParaRPr lang="en-US" sz="1600"/>
          </a:p>
          <a:p>
            <a:pPr>
              <a:lnSpc>
                <a:spcPct val="100000"/>
              </a:lnSpc>
            </a:pPr>
            <a:r>
              <a:rPr lang="en-US" sz="1600" b="1"/>
              <a:t>Marcus Klingler</a:t>
            </a:r>
            <a:r>
              <a:rPr lang="en-US" sz="1600"/>
              <a:t>, YSP Student - </a:t>
            </a:r>
            <a:r>
              <a:rPr lang="en-US" sz="1600" i="1"/>
              <a:t>Danvers High School</a:t>
            </a:r>
          </a:p>
          <a:p>
            <a:pPr>
              <a:lnSpc>
                <a:spcPct val="100000"/>
              </a:lnSpc>
            </a:pPr>
            <a:r>
              <a:rPr lang="en-US" sz="1600" b="1"/>
              <a:t>Christopher Castillo</a:t>
            </a:r>
            <a:r>
              <a:rPr lang="en-US" sz="1600"/>
              <a:t>, Postdoc Scholar – Department of Chemical Engineering, Chemistry and Chemical Biology  </a:t>
            </a:r>
            <a:r>
              <a:rPr lang="en-US" sz="1600" i="1"/>
              <a:t>Northeastern University</a:t>
            </a:r>
          </a:p>
          <a:p>
            <a:pPr>
              <a:lnSpc>
                <a:spcPct val="100000"/>
              </a:lnSpc>
            </a:pPr>
            <a:r>
              <a:rPr lang="en-US" sz="1600" b="1"/>
              <a:t>Dr. Adam A. Caparco</a:t>
            </a:r>
            <a:r>
              <a:rPr lang="en-US" sz="1600"/>
              <a:t>, Prof. Of Chemical Engineering, Chemistry and Chemical Biology – </a:t>
            </a:r>
            <a:r>
              <a:rPr lang="en-US" sz="1600" i="1"/>
              <a:t>Northeastern University</a:t>
            </a:r>
            <a:endParaRPr lang="en-US" sz="1600"/>
          </a:p>
          <a:p>
            <a:pPr>
              <a:lnSpc>
                <a:spcPct val="100000"/>
              </a:lnSpc>
            </a:pPr>
            <a:r>
              <a:rPr lang="en-US" sz="1600" b="1"/>
              <a:t>Center for STEM Education Staff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A9C905-D479-0D70-0372-B0D2E69F8A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498" y="129380"/>
            <a:ext cx="2318716" cy="1135064"/>
          </a:xfrm>
          <a:prstGeom prst="rect">
            <a:avLst/>
          </a:prstGeom>
        </p:spPr>
      </p:pic>
      <p:pic>
        <p:nvPicPr>
          <p:cNvPr id="5" name="Picture 4" descr="A logo of a globe with a gold cogwheel&#10;&#10;AI-generated content may be incorrect.">
            <a:extLst>
              <a:ext uri="{FF2B5EF4-FFF2-40B4-BE49-F238E27FC236}">
                <a16:creationId xmlns:a16="http://schemas.microsoft.com/office/drawing/2014/main" id="{21417A13-4AFB-0F8C-AE39-065F7D9109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320" y="27723"/>
            <a:ext cx="1321426" cy="13327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4C9DEB-7D8A-1EF9-2EA5-4F5DB898B93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9209" y="399313"/>
            <a:ext cx="2710600" cy="5965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35FBD5-CE63-69A3-8261-9B80FFE8DD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526" y="230253"/>
            <a:ext cx="2556783" cy="924833"/>
          </a:xfrm>
          <a:prstGeom prst="rect">
            <a:avLst/>
          </a:prstGeom>
        </p:spPr>
      </p:pic>
      <p:pic>
        <p:nvPicPr>
          <p:cNvPr id="9" name="Picture 8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2BD618A2-7B7A-1F8C-7BA2-4800D61071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613" y="2684201"/>
            <a:ext cx="2000459" cy="2161544"/>
          </a:xfrm>
          <a:prstGeom prst="rect">
            <a:avLst/>
          </a:prstGeom>
        </p:spPr>
      </p:pic>
      <p:pic>
        <p:nvPicPr>
          <p:cNvPr id="10" name="Picture 9" descr="A person with a beard and mustache in front of pink flowers&#10;&#10;AI-generated content may be incorrect.">
            <a:extLst>
              <a:ext uri="{FF2B5EF4-FFF2-40B4-BE49-F238E27FC236}">
                <a16:creationId xmlns:a16="http://schemas.microsoft.com/office/drawing/2014/main" id="{BC215D7E-05C9-77DD-04D9-95792D5242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895" y="2682137"/>
            <a:ext cx="1561638" cy="2165795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D66EFC-A68E-5342-E6C9-2446B4087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6987" y="639477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/>
              <a:t>1</a:t>
            </a:fld>
            <a:endParaRPr lang="en-US" b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C54C02-4578-E6E2-8C37-75D6F2D16A0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175446" y="2930651"/>
            <a:ext cx="2202354" cy="16887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8FF1B9-51A0-D5DA-564B-ED1079177D8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599" y="376123"/>
            <a:ext cx="2650332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FE772E-6284-FB3D-5E52-29C876B6F8D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968" y="2671216"/>
            <a:ext cx="2146753" cy="217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8C5B4-39B5-9B2F-1BE1-B2B1F94E5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3B6A1F-8214-6ED4-D1FB-F65E0BC1A0A3}"/>
              </a:ext>
            </a:extLst>
          </p:cNvPr>
          <p:cNvSpPr/>
          <p:nvPr/>
        </p:nvSpPr>
        <p:spPr>
          <a:xfrm>
            <a:off x="-9351" y="-16516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A32E3C-6129-ED07-2BE0-4E31790E5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7" y="983"/>
            <a:ext cx="10515600" cy="1325563"/>
          </a:xfrm>
        </p:spPr>
        <p:txBody>
          <a:bodyPr/>
          <a:lstStyle/>
          <a:p>
            <a:r>
              <a:rPr lang="en-US" b="1" i="1"/>
              <a:t>N. </a:t>
            </a:r>
            <a:r>
              <a:rPr lang="en-US" b="1" i="1" err="1"/>
              <a:t>benthamiana</a:t>
            </a:r>
            <a:r>
              <a:rPr lang="en-US" b="1"/>
              <a:t> </a:t>
            </a:r>
            <a:r>
              <a:rPr lang="en-US" b="1" err="1"/>
              <a:t>Biopod</a:t>
            </a:r>
            <a:r>
              <a:rPr lang="en-US" b="1"/>
              <a:t> Overlay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561AB-C0C8-3EF0-B13C-4BE95A72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343" y="15149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10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452140-1956-ECD0-10F6-930C76F79C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457" y="1676400"/>
            <a:ext cx="2881086" cy="2162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AD96DD-B040-AAC2-2D53-9441D85DA9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3926113"/>
            <a:ext cx="2888345" cy="21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23">
            <a:extLst>
              <a:ext uri="{FF2B5EF4-FFF2-40B4-BE49-F238E27FC236}">
                <a16:creationId xmlns:a16="http://schemas.microsoft.com/office/drawing/2014/main" id="{0060B97E-8531-9F2F-38FF-D9ABF541D941}"/>
              </a:ext>
            </a:extLst>
          </p:cNvPr>
          <p:cNvSpPr txBox="1"/>
          <p:nvPr/>
        </p:nvSpPr>
        <p:spPr>
          <a:xfrm rot="16200000">
            <a:off x="-324638" y="2420500"/>
            <a:ext cx="217194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Mycelium Fungus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AAFEE482-CF56-0C28-1C23-2C2D2D9E7119}"/>
              </a:ext>
            </a:extLst>
          </p:cNvPr>
          <p:cNvSpPr txBox="1"/>
          <p:nvPr/>
        </p:nvSpPr>
        <p:spPr>
          <a:xfrm rot="16200000">
            <a:off x="165218" y="4445244"/>
            <a:ext cx="119949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Wood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347E8A-1A13-22A5-8A3C-CF7AFCC26E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5828" y="1705428"/>
            <a:ext cx="28448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797127-0145-06F7-CCA4-AEF886D9C57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372" y="3926114"/>
            <a:ext cx="28448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0F6F73-03C5-551E-92BB-54BF7D75F2B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084" y="1676398"/>
            <a:ext cx="2881086" cy="2162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86ACB38-3DFD-7EAC-4594-E02DCF10923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5830" y="3889828"/>
            <a:ext cx="2859314" cy="2148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3">
            <a:extLst>
              <a:ext uri="{FF2B5EF4-FFF2-40B4-BE49-F238E27FC236}">
                <a16:creationId xmlns:a16="http://schemas.microsoft.com/office/drawing/2014/main" id="{E0E005C4-9E19-D654-31A2-BE81BB17E2D5}"/>
              </a:ext>
            </a:extLst>
          </p:cNvPr>
          <p:cNvSpPr txBox="1"/>
          <p:nvPr/>
        </p:nvSpPr>
        <p:spPr>
          <a:xfrm>
            <a:off x="2102874" y="1353700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Control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7407CF-77A0-6E37-BCBA-AC6D439BD0D6}"/>
              </a:ext>
            </a:extLst>
          </p:cNvPr>
          <p:cNvSpPr txBox="1"/>
          <p:nvPr/>
        </p:nvSpPr>
        <p:spPr>
          <a:xfrm>
            <a:off x="5550016" y="1324670"/>
            <a:ext cx="1642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Experimental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849D6C-56EE-8786-74C6-FF539896859F}"/>
              </a:ext>
            </a:extLst>
          </p:cNvPr>
          <p:cNvSpPr txBox="1"/>
          <p:nvPr/>
        </p:nvSpPr>
        <p:spPr>
          <a:xfrm>
            <a:off x="9316472" y="1339184"/>
            <a:ext cx="1642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Experimental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D88DF0-371A-F56E-9CE9-9E38D1E1CDB0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4CD4F5-9702-9A61-FA64-587A67C470E1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4DE5E-8AE4-E0DB-1EBC-79E2ACA9E1E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62"/>
          <a:stretch>
            <a:fillRect/>
          </a:stretch>
        </p:blipFill>
        <p:spPr>
          <a:xfrm>
            <a:off x="1227894" y="3676326"/>
            <a:ext cx="443116" cy="164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D2D83B-15A9-1BFC-7F6E-FDD9DDE422A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39"/>
          <a:stretch>
            <a:fillRect/>
          </a:stretch>
        </p:blipFill>
        <p:spPr>
          <a:xfrm>
            <a:off x="1204065" y="5927805"/>
            <a:ext cx="363650" cy="16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0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721138-6DBC-6AAC-69E2-819CF01FC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14B25B-268A-D7EB-35EC-986111288DB1}"/>
              </a:ext>
            </a:extLst>
          </p:cNvPr>
          <p:cNvSpPr/>
          <p:nvPr/>
        </p:nvSpPr>
        <p:spPr>
          <a:xfrm>
            <a:off x="5163" y="-31031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2AEC26-508D-1788-42EE-EFB744BFE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7" y="983"/>
            <a:ext cx="10515600" cy="1325563"/>
          </a:xfrm>
        </p:spPr>
        <p:txBody>
          <a:bodyPr/>
          <a:lstStyle/>
          <a:p>
            <a:r>
              <a:rPr lang="en-US" b="1" i="1">
                <a:ea typeface="+mj-lt"/>
                <a:cs typeface="+mj-lt"/>
              </a:rPr>
              <a:t>N. benthamiana </a:t>
            </a:r>
            <a:r>
              <a:rPr lang="en-US" b="1">
                <a:ea typeface="+mj-lt"/>
                <a:cs typeface="+mj-lt"/>
              </a:rPr>
              <a:t>Plant Tissue Overlay</a:t>
            </a:r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85622-2898-CFC9-A5DE-267AE8E7A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343" y="15149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11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TextBox 23">
            <a:extLst>
              <a:ext uri="{FF2B5EF4-FFF2-40B4-BE49-F238E27FC236}">
                <a16:creationId xmlns:a16="http://schemas.microsoft.com/office/drawing/2014/main" id="{926D4931-7AFD-95FB-6F39-61DD02B52E59}"/>
              </a:ext>
            </a:extLst>
          </p:cNvPr>
          <p:cNvSpPr txBox="1"/>
          <p:nvPr/>
        </p:nvSpPr>
        <p:spPr>
          <a:xfrm rot="16200000">
            <a:off x="-85651" y="2129597"/>
            <a:ext cx="180183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Control</a:t>
            </a:r>
            <a:endParaRPr lang="en-US" u="sng"/>
          </a:p>
        </p:txBody>
      </p:sp>
      <p:sp>
        <p:nvSpPr>
          <p:cNvPr id="10" name="TextBox 23">
            <a:extLst>
              <a:ext uri="{FF2B5EF4-FFF2-40B4-BE49-F238E27FC236}">
                <a16:creationId xmlns:a16="http://schemas.microsoft.com/office/drawing/2014/main" id="{1367D275-9F62-532B-EC3A-F897B927AF67}"/>
              </a:ext>
            </a:extLst>
          </p:cNvPr>
          <p:cNvSpPr txBox="1"/>
          <p:nvPr/>
        </p:nvSpPr>
        <p:spPr>
          <a:xfrm rot="16200000">
            <a:off x="-244214" y="4695390"/>
            <a:ext cx="212590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Experimental (NR)</a:t>
            </a:r>
            <a:endParaRPr lang="en-US" u="sng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319F3E-9BB6-5283-0C1D-9EF83091E0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8057" y="3904343"/>
            <a:ext cx="2808516" cy="2104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68F4F45-FF2C-E38D-208D-1EC18ADCC1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8056" y="1727200"/>
            <a:ext cx="2808516" cy="2104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3">
            <a:extLst>
              <a:ext uri="{FF2B5EF4-FFF2-40B4-BE49-F238E27FC236}">
                <a16:creationId xmlns:a16="http://schemas.microsoft.com/office/drawing/2014/main" id="{E28D23C8-4932-943F-62BA-ED35CD3F3982}"/>
              </a:ext>
            </a:extLst>
          </p:cNvPr>
          <p:cNvSpPr txBox="1"/>
          <p:nvPr/>
        </p:nvSpPr>
        <p:spPr>
          <a:xfrm>
            <a:off x="2400530" y="1341794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Root</a:t>
            </a:r>
          </a:p>
        </p:txBody>
      </p:sp>
      <p:sp>
        <p:nvSpPr>
          <p:cNvPr id="28" name="TextBox 23">
            <a:extLst>
              <a:ext uri="{FF2B5EF4-FFF2-40B4-BE49-F238E27FC236}">
                <a16:creationId xmlns:a16="http://schemas.microsoft.com/office/drawing/2014/main" id="{C8207ACA-649C-487E-9780-0809E30FFA58}"/>
              </a:ext>
            </a:extLst>
          </p:cNvPr>
          <p:cNvSpPr txBox="1"/>
          <p:nvPr/>
        </p:nvSpPr>
        <p:spPr>
          <a:xfrm>
            <a:off x="5630752" y="1382728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Petiole</a:t>
            </a:r>
          </a:p>
        </p:txBody>
      </p:sp>
      <p:sp>
        <p:nvSpPr>
          <p:cNvPr id="29" name="TextBox 23">
            <a:extLst>
              <a:ext uri="{FF2B5EF4-FFF2-40B4-BE49-F238E27FC236}">
                <a16:creationId xmlns:a16="http://schemas.microsoft.com/office/drawing/2014/main" id="{FF15AE37-A671-A4BA-2312-439BDA96FE3F}"/>
              </a:ext>
            </a:extLst>
          </p:cNvPr>
          <p:cNvSpPr txBox="1"/>
          <p:nvPr/>
        </p:nvSpPr>
        <p:spPr>
          <a:xfrm>
            <a:off x="9474429" y="1391459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Leaf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0852177-491B-BA41-100D-BF68138F3E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7941" y="3940628"/>
            <a:ext cx="2750457" cy="2075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C2995AF-2C43-12A5-EEDA-5230300A994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742" y="3918858"/>
            <a:ext cx="2808514" cy="2075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494A097-871A-B26C-5DEF-E517282A9A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6514" y="1719943"/>
            <a:ext cx="2786744" cy="2126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9716B1E-6990-BE25-62C2-2EB17EC8D99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7942" y="1748971"/>
            <a:ext cx="2757714" cy="2104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2979A8-B9F8-F08A-ABF9-70788FABB5AF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462D70-2766-4339-2EFA-36EDEF640B6C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03F6A-7E66-55A4-DFEF-5B8A9D8F840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15640" y="3617100"/>
            <a:ext cx="553644" cy="2233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F64D0-3167-1812-C741-2A5DA74D0CA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31284" y="3625400"/>
            <a:ext cx="598244" cy="221663"/>
          </a:xfrm>
          <a:prstGeom prst="rect">
            <a:avLst/>
          </a:prstGeom>
        </p:spPr>
      </p:pic>
      <p:pic>
        <p:nvPicPr>
          <p:cNvPr id="11" name="Picture 10" descr="A close up of a cell&#10;&#10;AI-generated content may be incorrect.">
            <a:extLst>
              <a:ext uri="{FF2B5EF4-FFF2-40B4-BE49-F238E27FC236}">
                <a16:creationId xmlns:a16="http://schemas.microsoft.com/office/drawing/2014/main" id="{222A9DD7-3C1F-7DF0-3689-B7C9EC074B9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93905" y="3605193"/>
            <a:ext cx="553644" cy="22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3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69BF30-7E37-B149-F963-602126A0C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1DF8EF-65E0-1DC2-D4F8-431033143D2F}"/>
              </a:ext>
            </a:extLst>
          </p:cNvPr>
          <p:cNvSpPr/>
          <p:nvPr/>
        </p:nvSpPr>
        <p:spPr>
          <a:xfrm>
            <a:off x="5163" y="-16516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D99DD8-D71E-1FE5-CE15-BE38819AD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7" y="983"/>
            <a:ext cx="10515600" cy="1325563"/>
          </a:xfrm>
        </p:spPr>
        <p:txBody>
          <a:bodyPr/>
          <a:lstStyle/>
          <a:p>
            <a:r>
              <a:rPr lang="en-US" b="1" i="1"/>
              <a:t>O. sativa </a:t>
            </a:r>
            <a:r>
              <a:rPr lang="en-US" b="1" err="1"/>
              <a:t>Biopod</a:t>
            </a:r>
            <a:r>
              <a:rPr lang="en-US" b="1"/>
              <a:t> Overlay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CEAA4-7FBB-F576-3D81-84693728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343" y="15149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12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0FC9E3FA-9C9C-6574-C0E5-BA8497CDB57D}"/>
              </a:ext>
            </a:extLst>
          </p:cNvPr>
          <p:cNvSpPr txBox="1"/>
          <p:nvPr/>
        </p:nvSpPr>
        <p:spPr>
          <a:xfrm rot="16200000">
            <a:off x="-480665" y="2638214"/>
            <a:ext cx="236063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Mycelium Fungus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E388B744-ACA3-DE00-6D89-D72861481F3B}"/>
              </a:ext>
            </a:extLst>
          </p:cNvPr>
          <p:cNvSpPr txBox="1"/>
          <p:nvPr/>
        </p:nvSpPr>
        <p:spPr>
          <a:xfrm rot="16200000">
            <a:off x="-223039" y="4332758"/>
            <a:ext cx="18453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Wood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F1E25D-B027-1932-45DE-D8BF7F5594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2742" y="1741714"/>
            <a:ext cx="2844801" cy="2133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A6DB89-44B0-91A3-1D57-2CACF0998C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2742" y="3955143"/>
            <a:ext cx="2844801" cy="2133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23">
            <a:extLst>
              <a:ext uri="{FF2B5EF4-FFF2-40B4-BE49-F238E27FC236}">
                <a16:creationId xmlns:a16="http://schemas.microsoft.com/office/drawing/2014/main" id="{5EEA470A-EAD9-FF74-6BBD-2D42AC2ECF82}"/>
              </a:ext>
            </a:extLst>
          </p:cNvPr>
          <p:cNvSpPr txBox="1"/>
          <p:nvPr/>
        </p:nvSpPr>
        <p:spPr>
          <a:xfrm>
            <a:off x="2102874" y="1353700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Control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DCC5AE-7C6B-7C47-2B5B-E74DA7C5C6AE}"/>
              </a:ext>
            </a:extLst>
          </p:cNvPr>
          <p:cNvSpPr txBox="1"/>
          <p:nvPr/>
        </p:nvSpPr>
        <p:spPr>
          <a:xfrm>
            <a:off x="5550016" y="1388704"/>
            <a:ext cx="1642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Experimental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EA2D10-BDCC-6730-C426-26EBFF7E3416}"/>
              </a:ext>
            </a:extLst>
          </p:cNvPr>
          <p:cNvSpPr txBox="1"/>
          <p:nvPr/>
        </p:nvSpPr>
        <p:spPr>
          <a:xfrm>
            <a:off x="9188405" y="1377604"/>
            <a:ext cx="1642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Experimental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72CBE1-B5B2-7492-C083-1E5D3691BC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1741714"/>
            <a:ext cx="2852057" cy="2148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8675D0-B69C-D45F-6FA7-4A98A550371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6107" y="1734457"/>
            <a:ext cx="2852057" cy="2148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CEAC8D-8AD2-F31E-BBD2-39BB9236F8C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315" y="3947885"/>
            <a:ext cx="2837543" cy="2155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94F792-4329-4D92-6E81-B7ED2F168CB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5136" y="3984171"/>
            <a:ext cx="2823028" cy="212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E59D081-D140-AAC4-053B-471862869995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38B0A6-B45C-0C8C-358D-9AC025FC9B54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pic>
        <p:nvPicPr>
          <p:cNvPr id="9" name="Picture 8" descr="A black cloud of smoke&#10;&#10;AI-generated content may be incorrect.">
            <a:extLst>
              <a:ext uri="{FF2B5EF4-FFF2-40B4-BE49-F238E27FC236}">
                <a16:creationId xmlns:a16="http://schemas.microsoft.com/office/drawing/2014/main" id="{C9B2658C-BA81-F542-3A75-68AC7AF1CA8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62"/>
          <a:stretch>
            <a:fillRect/>
          </a:stretch>
        </p:blipFill>
        <p:spPr>
          <a:xfrm>
            <a:off x="1263613" y="3712045"/>
            <a:ext cx="443116" cy="1643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B896DC5-1AD5-6C61-ECB2-93A163AB53F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39"/>
          <a:stretch>
            <a:fillRect/>
          </a:stretch>
        </p:blipFill>
        <p:spPr>
          <a:xfrm>
            <a:off x="1239784" y="5915899"/>
            <a:ext cx="363650" cy="16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2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A8419-1340-17B1-98BE-752ED16E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06E6C0-530C-CAA2-2E09-C61657388637}"/>
              </a:ext>
            </a:extLst>
          </p:cNvPr>
          <p:cNvSpPr/>
          <p:nvPr/>
        </p:nvSpPr>
        <p:spPr>
          <a:xfrm>
            <a:off x="5163" y="-16516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9A3FAB-C365-0BFE-4905-2854FBBDC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7" y="983"/>
            <a:ext cx="10515600" cy="1325563"/>
          </a:xfrm>
        </p:spPr>
        <p:txBody>
          <a:bodyPr/>
          <a:lstStyle/>
          <a:p>
            <a:r>
              <a:rPr lang="en-US" b="1" i="1"/>
              <a:t>O. sativa </a:t>
            </a:r>
            <a:r>
              <a:rPr lang="en-US" b="1"/>
              <a:t>Plant Tissue Overlay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C058E-62A8-DA9F-E01C-221088C1A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343" y="15149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13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89041A92-F247-12DF-46CE-2BE9391D3DE0}"/>
              </a:ext>
            </a:extLst>
          </p:cNvPr>
          <p:cNvSpPr txBox="1"/>
          <p:nvPr/>
        </p:nvSpPr>
        <p:spPr>
          <a:xfrm rot="16200000">
            <a:off x="-85651" y="2129597"/>
            <a:ext cx="180183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Control</a:t>
            </a:r>
            <a:endParaRPr lang="en-US" u="sng"/>
          </a:p>
        </p:txBody>
      </p:sp>
      <p:sp>
        <p:nvSpPr>
          <p:cNvPr id="13" name="TextBox 23">
            <a:extLst>
              <a:ext uri="{FF2B5EF4-FFF2-40B4-BE49-F238E27FC236}">
                <a16:creationId xmlns:a16="http://schemas.microsoft.com/office/drawing/2014/main" id="{F3370CF1-5C77-0A7A-2C45-E8A85EA372EF}"/>
              </a:ext>
            </a:extLst>
          </p:cNvPr>
          <p:cNvSpPr txBox="1"/>
          <p:nvPr/>
        </p:nvSpPr>
        <p:spPr>
          <a:xfrm rot="16200000">
            <a:off x="-238262" y="4862076"/>
            <a:ext cx="212591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/>
              <a:t>Experimental (NR) </a:t>
            </a:r>
            <a:endParaRPr lang="en-US" u="sng"/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57FA429D-9FF4-8C67-B231-EDB5F7561600}"/>
              </a:ext>
            </a:extLst>
          </p:cNvPr>
          <p:cNvSpPr txBox="1"/>
          <p:nvPr/>
        </p:nvSpPr>
        <p:spPr>
          <a:xfrm>
            <a:off x="5865249" y="1427839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Stem</a:t>
            </a: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ADE10BB2-34D5-13D4-3FD3-5AADFF5C97AF}"/>
              </a:ext>
            </a:extLst>
          </p:cNvPr>
          <p:cNvSpPr txBox="1"/>
          <p:nvPr/>
        </p:nvSpPr>
        <p:spPr>
          <a:xfrm>
            <a:off x="2527023" y="1460469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Root</a:t>
            </a:r>
            <a:endParaRPr lang="en-US"/>
          </a:p>
        </p:txBody>
      </p:sp>
      <p:sp>
        <p:nvSpPr>
          <p:cNvPr id="19" name="TextBox 23">
            <a:extLst>
              <a:ext uri="{FF2B5EF4-FFF2-40B4-BE49-F238E27FC236}">
                <a16:creationId xmlns:a16="http://schemas.microsoft.com/office/drawing/2014/main" id="{1CD69F2A-E668-43A0-0AA4-30DCA425F5A7}"/>
              </a:ext>
            </a:extLst>
          </p:cNvPr>
          <p:cNvSpPr txBox="1"/>
          <p:nvPr/>
        </p:nvSpPr>
        <p:spPr>
          <a:xfrm>
            <a:off x="9590791" y="1441787"/>
            <a:ext cx="11341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Leaf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C1434D-89A9-419A-9D7A-2E67A105DB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5751" y="4085204"/>
            <a:ext cx="2837544" cy="212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D93B01-566A-D633-2DEB-19EF7E4A94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614" y="4037579"/>
            <a:ext cx="2837544" cy="212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3F0528-96AC-0B9C-0D61-CFDDEA2D7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7142" y="4042228"/>
            <a:ext cx="2837544" cy="212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7B1FEC-8D54-A1A1-39F8-22FCEE2920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5372" y="1843312"/>
            <a:ext cx="2852059" cy="2140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D13898-DA70-A695-2119-D02401C3B64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238" y="1828232"/>
            <a:ext cx="2852059" cy="2140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38A13E6-B135-F1B3-C8B5-BF4F93DF34B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5100" y="1874949"/>
            <a:ext cx="2852059" cy="2140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E956817-C043-65DA-6F28-E9260230D429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D7723A-695E-16FB-2CF3-B69255637776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7788867-57B2-60E5-28DE-49F185408E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68" b="-5818"/>
          <a:stretch>
            <a:fillRect/>
          </a:stretch>
        </p:blipFill>
        <p:spPr>
          <a:xfrm>
            <a:off x="8529902" y="3756280"/>
            <a:ext cx="290714" cy="2170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AF287C-7C7F-7092-C2FB-97A5AA4CC22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90" b="-2257"/>
          <a:stretch>
            <a:fillRect/>
          </a:stretch>
        </p:blipFill>
        <p:spPr>
          <a:xfrm>
            <a:off x="1448597" y="3798184"/>
            <a:ext cx="310967" cy="194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C952C65-1D63-C56C-8630-6D7AA16AE27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75"/>
          <a:stretch>
            <a:fillRect/>
          </a:stretch>
        </p:blipFill>
        <p:spPr>
          <a:xfrm>
            <a:off x="4829123" y="3796510"/>
            <a:ext cx="498928" cy="15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7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6CD4E-B2EA-3E94-1650-AD9966E89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D31BCE-E9AD-450B-02FB-4494D705E3AF}"/>
              </a:ext>
            </a:extLst>
          </p:cNvPr>
          <p:cNvSpPr/>
          <p:nvPr/>
        </p:nvSpPr>
        <p:spPr>
          <a:xfrm>
            <a:off x="5163" y="-16516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1157C-3B8E-46EE-0AC1-54A13293E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7" y="983"/>
            <a:ext cx="10515600" cy="1325563"/>
          </a:xfrm>
        </p:spPr>
        <p:txBody>
          <a:bodyPr/>
          <a:lstStyle/>
          <a:p>
            <a:r>
              <a:rPr lang="en-US" b="1"/>
              <a:t>Fluorescence Intensity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3BA7A-947F-2E48-FFAA-A52AE3F6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343" y="15149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14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00905F-3902-C5F5-B10A-C03E4FA4CB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76" y="1978820"/>
            <a:ext cx="3715716" cy="34160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7731D8-B76F-9D38-3ACB-F65E565DEE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8194" y="1979441"/>
            <a:ext cx="3357394" cy="356348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91C2B4D-89A5-0447-8F6E-10E0ACB1DBE3}"/>
              </a:ext>
            </a:extLst>
          </p:cNvPr>
          <p:cNvSpPr txBox="1">
            <a:spLocks/>
          </p:cNvSpPr>
          <p:nvPr/>
        </p:nvSpPr>
        <p:spPr>
          <a:xfrm rot="-5400000">
            <a:off x="-878208" y="2944136"/>
            <a:ext cx="27809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/>
              <a:t>Nile Red PS NP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0C9854F-EF9D-16E3-022F-3ECF129C4FF5}"/>
              </a:ext>
            </a:extLst>
          </p:cNvPr>
          <p:cNvSpPr txBox="1">
            <a:spLocks/>
          </p:cNvSpPr>
          <p:nvPr/>
        </p:nvSpPr>
        <p:spPr>
          <a:xfrm>
            <a:off x="1470299" y="1048022"/>
            <a:ext cx="27809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i="1"/>
              <a:t>N. </a:t>
            </a:r>
            <a:r>
              <a:rPr lang="en-US" sz="2000" b="1" i="1" err="1"/>
              <a:t>benthamiana</a:t>
            </a:r>
            <a:endParaRPr lang="en-US" sz="2000" b="1" i="1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BB410CA-9A41-97DB-BC77-09345243ADA4}"/>
              </a:ext>
            </a:extLst>
          </p:cNvPr>
          <p:cNvSpPr txBox="1">
            <a:spLocks/>
          </p:cNvSpPr>
          <p:nvPr/>
        </p:nvSpPr>
        <p:spPr>
          <a:xfrm>
            <a:off x="5083847" y="1048022"/>
            <a:ext cx="27809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i="1"/>
              <a:t>O. sativa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9B38B57-37E0-FAC6-F8F8-D2DFB75B4B78}"/>
              </a:ext>
            </a:extLst>
          </p:cNvPr>
          <p:cNvSpPr/>
          <p:nvPr/>
        </p:nvSpPr>
        <p:spPr>
          <a:xfrm>
            <a:off x="8635123" y="1886764"/>
            <a:ext cx="2575771" cy="3269695"/>
          </a:xfrm>
          <a:prstGeom prst="roundRect">
            <a:avLst/>
          </a:prstGeom>
          <a:solidFill>
            <a:srgbClr val="E64040"/>
          </a:solidFill>
          <a:ln w="28575"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chemeClr val="bg1"/>
                </a:solidFill>
              </a:rPr>
              <a:t>Fluorescence intensity increased significantly from control to experimental imaging within </a:t>
            </a:r>
            <a:r>
              <a:rPr lang="en-US" sz="2000" err="1">
                <a:solidFill>
                  <a:schemeClr val="bg1"/>
                </a:solidFill>
              </a:rPr>
              <a:t>Biopod</a:t>
            </a:r>
            <a:r>
              <a:rPr lang="en-US" sz="2000">
                <a:solidFill>
                  <a:schemeClr val="bg1"/>
                </a:solidFill>
              </a:rPr>
              <a:t> materials (mycelium + wood) and plant roots</a:t>
            </a:r>
            <a:endParaRPr lang="en-US">
              <a:solidFill>
                <a:schemeClr val="bg1"/>
              </a:solidFill>
            </a:endParaRPr>
          </a:p>
          <a:p>
            <a:endParaRPr lang="en-US" sz="1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64CCE3-D646-51BE-5661-619C4FFA906A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311DE3-C8E9-8AA4-FFCC-4506F81B30C6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</p:spTree>
    <p:extLst>
      <p:ext uri="{BB962C8B-B14F-4D97-AF65-F5344CB8AC3E}">
        <p14:creationId xmlns:p14="http://schemas.microsoft.com/office/powerpoint/2010/main" val="39532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5E33E-4975-5B94-4815-A143069B3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4E81F2-D3DE-4AD1-9ADC-1639DA16E992}"/>
              </a:ext>
            </a:extLst>
          </p:cNvPr>
          <p:cNvSpPr/>
          <p:nvPr/>
        </p:nvSpPr>
        <p:spPr>
          <a:xfrm>
            <a:off x="5163" y="-16516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658333-E002-74FC-21D6-5E10E5AFC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7" y="983"/>
            <a:ext cx="10515600" cy="1325563"/>
          </a:xfrm>
        </p:spPr>
        <p:txBody>
          <a:bodyPr/>
          <a:lstStyle/>
          <a:p>
            <a:r>
              <a:rPr lang="en-US" b="1"/>
              <a:t>Fluorescence Intensity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89F78-5D59-0962-E814-3AA35E21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343" y="15149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15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0BC562-7C71-DABE-C72A-A68265F887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7" y="2144054"/>
            <a:ext cx="3740231" cy="329559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332358-312D-225C-B00B-3F6F9FE3B66D}"/>
              </a:ext>
            </a:extLst>
          </p:cNvPr>
          <p:cNvSpPr/>
          <p:nvPr/>
        </p:nvSpPr>
        <p:spPr>
          <a:xfrm>
            <a:off x="8635123" y="1886764"/>
            <a:ext cx="2575771" cy="3269695"/>
          </a:xfrm>
          <a:prstGeom prst="roundRect">
            <a:avLst/>
          </a:prstGeom>
          <a:solidFill>
            <a:srgbClr val="E64040"/>
          </a:solidFill>
          <a:ln w="28575"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000"/>
              <a:t>Changes in fluorescence intensity detected, but higher autofluorescence may cause false positives (requires further experimentation)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08AD5A-D307-8A1B-04E6-77B15A1E5F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888" y="2177303"/>
            <a:ext cx="3378082" cy="32460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9FA26E-BACA-BB6F-80D6-6FDFEFAFEAA3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5231B6-5192-DBE9-3773-0C918BBF8F26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D93DD3-F5DB-5E4C-2AFE-6B021D7D2E98}"/>
              </a:ext>
            </a:extLst>
          </p:cNvPr>
          <p:cNvSpPr txBox="1">
            <a:spLocks/>
          </p:cNvSpPr>
          <p:nvPr/>
        </p:nvSpPr>
        <p:spPr>
          <a:xfrm rot="-5400000">
            <a:off x="-878208" y="3104220"/>
            <a:ext cx="27809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/>
              <a:t>Yellow-Green PS NP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4620B60-B1C6-9CB8-FB16-7208233ECF41}"/>
              </a:ext>
            </a:extLst>
          </p:cNvPr>
          <p:cNvSpPr txBox="1">
            <a:spLocks/>
          </p:cNvSpPr>
          <p:nvPr/>
        </p:nvSpPr>
        <p:spPr>
          <a:xfrm>
            <a:off x="1470299" y="1048022"/>
            <a:ext cx="27809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i="1"/>
              <a:t>N. </a:t>
            </a:r>
            <a:r>
              <a:rPr lang="en-US" sz="2000" b="1" i="1" err="1"/>
              <a:t>benthamiana</a:t>
            </a:r>
            <a:endParaRPr lang="en-US" sz="2000" b="1" i="1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0E72963-88E9-BC09-E795-C1B0BCCC3658}"/>
              </a:ext>
            </a:extLst>
          </p:cNvPr>
          <p:cNvSpPr txBox="1">
            <a:spLocks/>
          </p:cNvSpPr>
          <p:nvPr/>
        </p:nvSpPr>
        <p:spPr>
          <a:xfrm>
            <a:off x="5384805" y="1054425"/>
            <a:ext cx="27809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i="1"/>
              <a:t>O. sativa</a:t>
            </a:r>
          </a:p>
        </p:txBody>
      </p:sp>
    </p:spTree>
    <p:extLst>
      <p:ext uri="{BB962C8B-B14F-4D97-AF65-F5344CB8AC3E}">
        <p14:creationId xmlns:p14="http://schemas.microsoft.com/office/powerpoint/2010/main" val="378010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121F90-E90A-6295-4CA2-0B7898AA2710}"/>
              </a:ext>
            </a:extLst>
          </p:cNvPr>
          <p:cNvSpPr/>
          <p:nvPr/>
        </p:nvSpPr>
        <p:spPr>
          <a:xfrm>
            <a:off x="-790" y="-16516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A57A7B-0372-6199-4CF8-616FFA83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" y="1984"/>
            <a:ext cx="10515600" cy="1325563"/>
          </a:xfrm>
        </p:spPr>
        <p:txBody>
          <a:bodyPr/>
          <a:lstStyle/>
          <a:p>
            <a:r>
              <a:rPr lang="en-US" b="1"/>
              <a:t>Conclusion and Future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FD1ED-8D28-5BB3-8180-20FCDDC04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343" y="1477282"/>
            <a:ext cx="10668000" cy="44747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US" sz="2000" b="1">
                <a:ea typeface="+mn-lt"/>
                <a:cs typeface="+mn-lt"/>
              </a:rPr>
              <a:t>Results:</a:t>
            </a:r>
            <a:endParaRPr lang="en-US" sz="2000" b="1"/>
          </a:p>
          <a:p>
            <a:pPr algn="just"/>
            <a:r>
              <a:rPr lang="en-US" sz="2000"/>
              <a:t>(Eudicot) - For </a:t>
            </a:r>
            <a:r>
              <a:rPr lang="en-US" sz="2000" i="1">
                <a:ea typeface="+mn-lt"/>
                <a:cs typeface="+mn-lt"/>
              </a:rPr>
              <a:t>N. </a:t>
            </a:r>
            <a:r>
              <a:rPr lang="en-US" sz="2000" i="1" err="1">
                <a:ea typeface="+mn-lt"/>
                <a:cs typeface="+mn-lt"/>
              </a:rPr>
              <a:t>benthamiana</a:t>
            </a:r>
            <a:r>
              <a:rPr lang="en-US" sz="2000">
                <a:ea typeface="+mn-lt"/>
                <a:cs typeface="+mn-lt"/>
              </a:rPr>
              <a:t>, a significant amount of the NR PS NPs were absorbed by the mycelium column materials and the plant roots.</a:t>
            </a:r>
          </a:p>
          <a:p>
            <a:pPr algn="just"/>
            <a:r>
              <a:rPr lang="en-US" sz="2000">
                <a:ea typeface="+mn-lt"/>
                <a:cs typeface="+mn-lt"/>
              </a:rPr>
              <a:t>(Monocot) - For </a:t>
            </a:r>
            <a:r>
              <a:rPr lang="en-US" sz="2000" i="1">
                <a:ea typeface="+mn-lt"/>
                <a:cs typeface="+mn-lt"/>
              </a:rPr>
              <a:t>O. sativa, </a:t>
            </a:r>
            <a:r>
              <a:rPr lang="en-US" sz="2000">
                <a:ea typeface="+mn-lt"/>
                <a:cs typeface="+mn-lt"/>
              </a:rPr>
              <a:t>a significant amount of the NR and YG PS NPs were absorbed by the mycelium column. Similarly, NR and YG PS NPs were identified in the roots.</a:t>
            </a:r>
          </a:p>
          <a:p>
            <a:pPr algn="just"/>
            <a:r>
              <a:rPr lang="en-US" sz="2000">
                <a:ea typeface="+mn-lt"/>
                <a:cs typeface="+mn-lt"/>
              </a:rPr>
              <a:t>Overall, mycelium </a:t>
            </a:r>
            <a:r>
              <a:rPr lang="en-US" sz="2000" err="1">
                <a:ea typeface="+mn-lt"/>
                <a:cs typeface="+mn-lt"/>
              </a:rPr>
              <a:t>Biopods</a:t>
            </a:r>
            <a:r>
              <a:rPr lang="en-US" sz="2000">
                <a:ea typeface="+mn-lt"/>
                <a:cs typeface="+mn-lt"/>
              </a:rPr>
              <a:t> were successful at bioremediating fluorescent </a:t>
            </a:r>
            <a:r>
              <a:rPr lang="en-US" sz="2000" err="1">
                <a:ea typeface="+mn-lt"/>
                <a:cs typeface="+mn-lt"/>
              </a:rPr>
              <a:t>nanoplastics</a:t>
            </a:r>
            <a:r>
              <a:rPr lang="en-US" sz="2000">
                <a:ea typeface="+mn-lt"/>
                <a:cs typeface="+mn-lt"/>
              </a:rPr>
              <a:t>.</a:t>
            </a:r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372E9-FFF3-8F07-AEF3-10800236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14" y="136978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16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5CFB20-3DF7-F8E3-AC45-E598BD22C714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101DF4-6483-84AD-6E60-9AAAB1745446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3CAB9C-396A-9CA0-8DD4-FCBA189E7A33}"/>
              </a:ext>
            </a:extLst>
          </p:cNvPr>
          <p:cNvSpPr txBox="1">
            <a:spLocks/>
          </p:cNvSpPr>
          <p:nvPr/>
        </p:nvSpPr>
        <p:spPr>
          <a:xfrm>
            <a:off x="475343" y="3712482"/>
            <a:ext cx="10668000" cy="2007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000" b="1">
                <a:ea typeface="+mn-lt"/>
                <a:cs typeface="+mn-lt"/>
              </a:rPr>
              <a:t>Future Steps:</a:t>
            </a:r>
            <a:endParaRPr lang="en-US"/>
          </a:p>
          <a:p>
            <a:pPr algn="just"/>
            <a:r>
              <a:rPr lang="en-US" sz="2000">
                <a:ea typeface="+mn-lt"/>
                <a:cs typeface="+mn-lt"/>
              </a:rPr>
              <a:t>Experiment with longer plant incubation time with the </a:t>
            </a:r>
            <a:r>
              <a:rPr lang="en-US" sz="2000" err="1">
                <a:ea typeface="+mn-lt"/>
                <a:cs typeface="+mn-lt"/>
              </a:rPr>
              <a:t>nanoplastics</a:t>
            </a:r>
            <a:r>
              <a:rPr lang="en-US" sz="2000">
                <a:ea typeface="+mn-lt"/>
                <a:cs typeface="+mn-lt"/>
              </a:rPr>
              <a:t>/until plants fully develop (long-term implications of </a:t>
            </a:r>
            <a:r>
              <a:rPr lang="en-US" sz="2000" err="1">
                <a:ea typeface="+mn-lt"/>
                <a:cs typeface="+mn-lt"/>
              </a:rPr>
              <a:t>nanoplastic</a:t>
            </a:r>
            <a:r>
              <a:rPr lang="en-US" sz="2000">
                <a:ea typeface="+mn-lt"/>
                <a:cs typeface="+mn-lt"/>
              </a:rPr>
              <a:t> exposure)</a:t>
            </a:r>
          </a:p>
          <a:p>
            <a:pPr algn="just"/>
            <a:r>
              <a:rPr lang="en-US" sz="2000">
                <a:ea typeface="+mn-lt"/>
                <a:cs typeface="+mn-lt"/>
              </a:rPr>
              <a:t>Experiment with different widths/heights of mycelium paddies</a:t>
            </a:r>
          </a:p>
          <a:p>
            <a:pPr algn="just"/>
            <a:r>
              <a:rPr lang="en-US" sz="2000"/>
              <a:t>Use confocal imaging to increase detection sensitivity</a:t>
            </a:r>
          </a:p>
        </p:txBody>
      </p:sp>
    </p:spTree>
    <p:extLst>
      <p:ext uri="{BB962C8B-B14F-4D97-AF65-F5344CB8AC3E}">
        <p14:creationId xmlns:p14="http://schemas.microsoft.com/office/powerpoint/2010/main" val="185166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7311ADC-94DD-93C4-B3F2-EACF6FC36403}"/>
              </a:ext>
            </a:extLst>
          </p:cNvPr>
          <p:cNvSpPr/>
          <p:nvPr/>
        </p:nvSpPr>
        <p:spPr>
          <a:xfrm>
            <a:off x="-1580" y="-3029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087E1-4C38-3298-AB9A-9088A559C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" y="13891"/>
            <a:ext cx="10515600" cy="1325563"/>
          </a:xfrm>
        </p:spPr>
        <p:txBody>
          <a:bodyPr/>
          <a:lstStyle/>
          <a:p>
            <a:r>
              <a:rPr lang="en-US" b="1">
                <a:ea typeface="+mj-lt"/>
                <a:cs typeface="+mj-lt"/>
              </a:rPr>
              <a:t>Acknowledgements</a:t>
            </a:r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0582F-E639-47BA-1306-4278CF3E6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14" y="136978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17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E93F11-5BBF-08EF-28B5-858980E9E598}"/>
              </a:ext>
            </a:extLst>
          </p:cNvPr>
          <p:cNvSpPr txBox="1"/>
          <p:nvPr/>
        </p:nvSpPr>
        <p:spPr>
          <a:xfrm>
            <a:off x="278747" y="1449360"/>
            <a:ext cx="7495483" cy="51860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200" b="1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Caparco Research Group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Dr. Adam A. Caparco, 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Principal Investigator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Christopher Castillo,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Postdoctoral Scholar and Mentor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Manini Banerjee </a:t>
            </a:r>
            <a:r>
              <a:rPr lang="en-US" sz="2200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and </a:t>
            </a:r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Avantika Velho,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Graduate Students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Lauren Jolley,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Undergraduate Student</a:t>
            </a:r>
          </a:p>
          <a:p>
            <a:pPr algn="just"/>
            <a:br>
              <a:rPr lang="en-US" sz="2200" b="0"/>
            </a:br>
            <a:r>
              <a:rPr lang="en-US" sz="2200" b="1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Center for STEM Education​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Claire Duggan,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Executive Director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Jennifer Love,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Associate Director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Ahmed Othman, Kenneth Santizo, and Frances Corcell,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YSP </a:t>
            </a:r>
            <a:r>
              <a:rPr lang="en-US" sz="2200" i="1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Coordinators </a:t>
            </a:r>
            <a:endParaRPr lang="en-US" sz="2200" b="0" i="1" u="none" strike="noStrike">
              <a:solidFill>
                <a:srgbClr val="000000"/>
              </a:solidFill>
              <a:latin typeface="Aptos"/>
              <a:ea typeface="Times New Roman"/>
              <a:cs typeface="Times New Roman"/>
            </a:endParaRP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Nicolas Fuchs,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Program Manager</a:t>
            </a:r>
          </a:p>
          <a:p>
            <a:pPr algn="just"/>
            <a:r>
              <a:rPr lang="en-US" sz="2200" b="0" i="0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Mary Howley, </a:t>
            </a:r>
            <a:r>
              <a:rPr lang="en-US" sz="2200" b="0" i="1" u="none" strike="noStrike">
                <a:solidFill>
                  <a:srgbClr val="000000"/>
                </a:solidFill>
                <a:latin typeface="Aptos"/>
                <a:ea typeface="Times New Roman"/>
                <a:cs typeface="Times New Roman"/>
              </a:rPr>
              <a:t>Administrative Officer</a:t>
            </a:r>
          </a:p>
          <a:p>
            <a:endParaRPr lang="en-US" sz="2200"/>
          </a:p>
          <a:p>
            <a:pPr algn="ctr"/>
            <a:endParaRPr lang="en-US" sz="23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37965B-EF71-29C5-267E-D4D933AC4C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209" y="1416106"/>
            <a:ext cx="2710600" cy="5965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2AC082-B7F9-D1E4-2364-FA8C864E5E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581" y="2873554"/>
            <a:ext cx="2556783" cy="9248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F206EF-8FC5-228B-3F52-E246D6B8134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1170" y="3855187"/>
            <a:ext cx="2318716" cy="1135064"/>
          </a:xfrm>
          <a:prstGeom prst="rect">
            <a:avLst/>
          </a:prstGeom>
        </p:spPr>
      </p:pic>
      <p:pic>
        <p:nvPicPr>
          <p:cNvPr id="15" name="Picture 14" descr="A logo of a globe with a gold cogwheel&#10;&#10;AI-generated content may be incorrect.">
            <a:extLst>
              <a:ext uri="{FF2B5EF4-FFF2-40B4-BE49-F238E27FC236}">
                <a16:creationId xmlns:a16="http://schemas.microsoft.com/office/drawing/2014/main" id="{9DA0A5B7-8BFB-F577-4DEB-D385958F2D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5633" y="4827642"/>
            <a:ext cx="1321426" cy="13327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AF829F-A042-1F65-4AFA-0CB579404E2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2456" y="2182811"/>
            <a:ext cx="2715079" cy="55471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DFBB9F-8321-BCAA-10F7-A6BB200140A0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A7D848-1245-EF19-7735-74C967626AD1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</p:spTree>
    <p:extLst>
      <p:ext uri="{BB962C8B-B14F-4D97-AF65-F5344CB8AC3E}">
        <p14:creationId xmlns:p14="http://schemas.microsoft.com/office/powerpoint/2010/main" val="96705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4F485-02D1-FA86-5713-6658CED7F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4BC67B-C17C-023C-9440-0F51E9927281}"/>
              </a:ext>
            </a:extLst>
          </p:cNvPr>
          <p:cNvSpPr/>
          <p:nvPr/>
        </p:nvSpPr>
        <p:spPr>
          <a:xfrm>
            <a:off x="-1580" y="-3029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5B3E16-9229-8DA3-9317-B308DD0A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" y="13891"/>
            <a:ext cx="10515600" cy="1325563"/>
          </a:xfrm>
        </p:spPr>
        <p:txBody>
          <a:bodyPr/>
          <a:lstStyle/>
          <a:p>
            <a:r>
              <a:rPr lang="en-US" b="1">
                <a:ea typeface="+mj-lt"/>
                <a:cs typeface="+mj-lt"/>
              </a:rPr>
              <a:t>References</a:t>
            </a:r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B041C-07A4-60A0-939F-DC9D52BF9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14" y="136978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13179C-0A54-05F2-2594-8B371B725E14}"/>
              </a:ext>
            </a:extLst>
          </p:cNvPr>
          <p:cNvSpPr txBox="1"/>
          <p:nvPr/>
        </p:nvSpPr>
        <p:spPr>
          <a:xfrm>
            <a:off x="302560" y="1717251"/>
            <a:ext cx="11341200" cy="4370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000">
                <a:latin typeface="Aptos"/>
                <a:cs typeface="Times New Roman"/>
              </a:rPr>
              <a:t>Banerjee, M., Velho, A., Metha, V., &amp; </a:t>
            </a:r>
            <a:r>
              <a:rPr lang="en-US" sz="2000" err="1">
                <a:latin typeface="Aptos"/>
                <a:cs typeface="Times New Roman"/>
              </a:rPr>
              <a:t>Zolotovsky</a:t>
            </a:r>
            <a:r>
              <a:rPr lang="en-US" sz="2000">
                <a:latin typeface="Aptos"/>
                <a:cs typeface="Times New Roman"/>
              </a:rPr>
              <a:t>, K. (2023). Bipods: Integrating </a:t>
            </a:r>
            <a:endParaRPr lang="en-US"/>
          </a:p>
          <a:p>
            <a:pPr algn="just"/>
            <a:r>
              <a:rPr lang="en-US" sz="2000">
                <a:latin typeface="Aptos"/>
                <a:cs typeface="Times New Roman"/>
              </a:rPr>
              <a:t>Regenerative Technologies into Urban Ecologies.</a:t>
            </a:r>
          </a:p>
          <a:p>
            <a:pPr algn="just"/>
            <a:r>
              <a:rPr lang="en-US" sz="2000">
                <a:latin typeface="Aptos"/>
                <a:cs typeface="Times New Roman"/>
              </a:rPr>
              <a:t>2.     Zhu, R., Wang, Y., Yuan, Y., Zhou, F., Yan, N., Song, Q., Zhong, H., &amp; Dang, F. (2026). Route-</a:t>
            </a:r>
            <a:endParaRPr lang="en-US"/>
          </a:p>
          <a:p>
            <a:pPr algn="just"/>
            <a:r>
              <a:rPr lang="en-US" sz="2000">
                <a:latin typeface="Aptos"/>
                <a:cs typeface="Times New Roman"/>
              </a:rPr>
              <a:t>Specific Phytotoxicity: Foliar Polystyrene </a:t>
            </a:r>
            <a:r>
              <a:rPr lang="en-US" sz="2000" err="1">
                <a:latin typeface="Aptos"/>
                <a:cs typeface="Times New Roman"/>
              </a:rPr>
              <a:t>Nanoplastics</a:t>
            </a:r>
            <a:r>
              <a:rPr lang="en-US" sz="2000">
                <a:latin typeface="Aptos"/>
                <a:cs typeface="Times New Roman"/>
              </a:rPr>
              <a:t> Inhibit Rice Photosynthesis. </a:t>
            </a:r>
            <a:r>
              <a:rPr lang="en-US" sz="2000" i="1">
                <a:latin typeface="Aptos"/>
                <a:cs typeface="Times New Roman"/>
              </a:rPr>
              <a:t>Environmental </a:t>
            </a:r>
            <a:endParaRPr lang="en-US" sz="2000">
              <a:latin typeface="Aptos"/>
              <a:cs typeface="Times New Roman"/>
            </a:endParaRPr>
          </a:p>
          <a:p>
            <a:pPr algn="just"/>
            <a:r>
              <a:rPr lang="en-US" sz="2000" i="1">
                <a:latin typeface="Aptos"/>
                <a:cs typeface="Times New Roman"/>
              </a:rPr>
              <a:t>science &amp; technology</a:t>
            </a:r>
            <a:r>
              <a:rPr lang="en-US" sz="2000">
                <a:latin typeface="Aptos"/>
                <a:cs typeface="Times New Roman"/>
              </a:rPr>
              <a:t>, </a:t>
            </a:r>
            <a:r>
              <a:rPr lang="en-US" sz="2000" i="1">
                <a:latin typeface="Aptos"/>
                <a:cs typeface="Times New Roman"/>
              </a:rPr>
              <a:t>60</a:t>
            </a:r>
            <a:r>
              <a:rPr lang="en-US" sz="2000">
                <a:latin typeface="Aptos"/>
                <a:cs typeface="Times New Roman"/>
              </a:rPr>
              <a:t>(5), 3899–3910. </a:t>
            </a:r>
            <a:endParaRPr lang="en-US">
              <a:cs typeface="Times New Roman"/>
            </a:endParaRPr>
          </a:p>
          <a:p>
            <a:pPr algn="just"/>
            <a:r>
              <a:rPr lang="en-US" sz="2000">
                <a:cs typeface="Times New Roman"/>
              </a:rPr>
              <a:t>3.   Kochanek, A.; et al., Micro- and </a:t>
            </a:r>
            <a:r>
              <a:rPr lang="en-US" sz="2000" err="1">
                <a:cs typeface="Times New Roman"/>
              </a:rPr>
              <a:t>Nanoplastics</a:t>
            </a:r>
            <a:r>
              <a:rPr lang="en-US" sz="2000">
                <a:cs typeface="Times New Roman"/>
              </a:rPr>
              <a:t> in the Environment: Current State of Research,    Sources of Origin, Health Risks, and Regulations—A Comprehensive Review. Toxics 2025, 13, 564. </a:t>
            </a:r>
            <a:r>
              <a:rPr lang="en-US" sz="2000">
                <a:cs typeface="Times New Roman"/>
                <a:hlinkClick r:id="rId2"/>
              </a:rPr>
              <a:t>https://doi.org/10.3390/toxics13070564</a:t>
            </a:r>
            <a:endParaRPr lang="en-US"/>
          </a:p>
          <a:p>
            <a:pPr algn="just"/>
            <a:r>
              <a:rPr lang="en-US" sz="2000">
                <a:cs typeface="Times New Roman"/>
              </a:rPr>
              <a:t>4. </a:t>
            </a:r>
            <a:r>
              <a:rPr lang="en-US" sz="2000">
                <a:solidFill>
                  <a:srgbClr val="000000"/>
                </a:solidFill>
                <a:latin typeface="Aptos"/>
                <a:ea typeface="Roboto"/>
                <a:cs typeface="Times New Roman"/>
              </a:rPr>
              <a:t>Min Hao Wong, Rahul P. Misra, Juan P. Giraldo, Seon-Yeong Kwak, </a:t>
            </a:r>
            <a:r>
              <a:rPr lang="en-US" sz="2000" err="1">
                <a:solidFill>
                  <a:srgbClr val="000000"/>
                </a:solidFill>
                <a:latin typeface="Aptos"/>
                <a:ea typeface="Roboto"/>
                <a:cs typeface="Times New Roman"/>
              </a:rPr>
              <a:t>Youngwoo</a:t>
            </a:r>
            <a:r>
              <a:rPr lang="en-US" sz="2000">
                <a:solidFill>
                  <a:srgbClr val="000000"/>
                </a:solidFill>
                <a:latin typeface="Aptos"/>
                <a:ea typeface="Roboto"/>
                <a:cs typeface="Times New Roman"/>
              </a:rPr>
              <a:t> Son, Markita P. Landry, James W. Swan, Daniel Blankschtein, Michael S. Strano; Lipid Exchange Envelope Penetration (LEEP) of Nanoparticles for Plant Engineering: A Universal Localization Mechanism. Nano Lett. 10 February 2016; 16 (2): 1161–1172.</a:t>
            </a:r>
            <a:endParaRPr lang="en-US" sz="2000">
              <a:solidFill>
                <a:srgbClr val="000000"/>
              </a:solidFill>
              <a:latin typeface="Aptos"/>
              <a:cs typeface="Times New Roman"/>
            </a:endParaRPr>
          </a:p>
          <a:p>
            <a:pPr algn="just"/>
            <a:br>
              <a:rPr lang="en-US"/>
            </a:br>
            <a:endParaRPr lang="en-US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786C16-69A3-BF3B-7C62-A577BA746EBA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9917C3-E5C9-7A66-0DE7-95959416AB58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</p:spTree>
    <p:extLst>
      <p:ext uri="{BB962C8B-B14F-4D97-AF65-F5344CB8AC3E}">
        <p14:creationId xmlns:p14="http://schemas.microsoft.com/office/powerpoint/2010/main" val="209413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062B7-63AB-160F-A43E-9C205F480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5648A2-A1E1-0364-3588-4B69E2D40D6D}"/>
              </a:ext>
            </a:extLst>
          </p:cNvPr>
          <p:cNvSpPr/>
          <p:nvPr/>
        </p:nvSpPr>
        <p:spPr>
          <a:xfrm>
            <a:off x="-1580" y="-3029"/>
            <a:ext cx="12191999" cy="531989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B841D-A660-3889-B5FB-3CC29BDC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14" y="136978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19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7A8165-62F6-54BF-B364-3C0D8499524A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D5EBAB-4DAD-C5BD-2741-27399256896E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793A7C-4E67-9A5B-A85E-65CA5D21D9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054" y="536175"/>
            <a:ext cx="7662690" cy="5770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650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49AF6-4253-1C79-55E8-5EC64012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B725D1-75B0-D213-8941-4412EDF1C539}"/>
              </a:ext>
            </a:extLst>
          </p:cNvPr>
          <p:cNvSpPr/>
          <p:nvPr/>
        </p:nvSpPr>
        <p:spPr>
          <a:xfrm>
            <a:off x="128" y="-17544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AD72F6-5A4B-B8AE-09A5-58F33053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5" y="9525"/>
            <a:ext cx="10501086" cy="1325563"/>
          </a:xfrm>
        </p:spPr>
        <p:txBody>
          <a:bodyPr/>
          <a:lstStyle/>
          <a:p>
            <a:r>
              <a:rPr lang="en-US" b="1"/>
              <a:t>Abstract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50A0B-5746-36A2-209E-4D6598A47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29" y="1462768"/>
            <a:ext cx="8919027" cy="2909771"/>
          </a:xfr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buFont typeface="Arial"/>
              <a:buChar char="•"/>
            </a:pPr>
            <a:r>
              <a:rPr lang="en-US" sz="1700">
                <a:ea typeface="+mn-lt"/>
                <a:cs typeface="+mn-lt"/>
              </a:rPr>
              <a:t>Plastic production and pollution have increased dramatically; </a:t>
            </a:r>
            <a:r>
              <a:rPr lang="en-US" sz="1700" err="1">
                <a:ea typeface="+mn-lt"/>
                <a:cs typeface="+mn-lt"/>
              </a:rPr>
              <a:t>nanoplastics</a:t>
            </a:r>
            <a:r>
              <a:rPr lang="en-US" sz="1700">
                <a:ea typeface="+mn-lt"/>
                <a:cs typeface="+mn-lt"/>
              </a:rPr>
              <a:t> have accumulated in the environment</a:t>
            </a:r>
            <a:endParaRPr lang="en-US" sz="1700"/>
          </a:p>
          <a:p>
            <a:pPr>
              <a:buFont typeface="Arial"/>
              <a:buChar char="•"/>
            </a:pPr>
            <a:r>
              <a:rPr lang="en-US" sz="1700" err="1">
                <a:ea typeface="+mn-lt"/>
                <a:cs typeface="+mn-lt"/>
              </a:rPr>
              <a:t>Nanoplastics</a:t>
            </a:r>
            <a:r>
              <a:rPr lang="en-US" sz="1700">
                <a:ea typeface="+mn-lt"/>
                <a:cs typeface="+mn-lt"/>
              </a:rPr>
              <a:t> pose a danger to agricultural processes and human life</a:t>
            </a:r>
          </a:p>
          <a:p>
            <a:pPr>
              <a:buFont typeface="Arial,Sans-Serif"/>
              <a:buChar char="•"/>
            </a:pPr>
            <a:endParaRPr lang="en-US" sz="2000"/>
          </a:p>
          <a:p>
            <a:pPr marL="0" indent="0">
              <a:buNone/>
            </a:pPr>
            <a:endParaRPr lang="en-US" sz="1800"/>
          </a:p>
          <a:p>
            <a:pPr algn="just">
              <a:buNone/>
            </a:pPr>
            <a:endParaRPr lang="en-US" sz="2000"/>
          </a:p>
          <a:p>
            <a:pPr marL="0" indent="0">
              <a:buNone/>
            </a:pPr>
            <a:br>
              <a:rPr lang="en-US"/>
            </a:br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2FD0E-6EEB-9BBF-8405-C300961F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1800" y="10795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2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2A4657-0B37-A0A1-712B-6865DB6EFEFA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5A13C5-F6AC-93E1-59F9-69C345278AB3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pic>
        <p:nvPicPr>
          <p:cNvPr id="11" name="Picture 10" descr="Nicotiana Benthamiana, A plant for all reasons - Centre for Agriculture and  the Bioeconomy">
            <a:extLst>
              <a:ext uri="{FF2B5EF4-FFF2-40B4-BE49-F238E27FC236}">
                <a16:creationId xmlns:a16="http://schemas.microsoft.com/office/drawing/2014/main" id="{4D2EB51A-06E9-F684-92A7-0943FCCCA7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8609" y="3855246"/>
            <a:ext cx="1450071" cy="2227707"/>
          </a:xfrm>
          <a:prstGeom prst="rect">
            <a:avLst/>
          </a:prstGeom>
        </p:spPr>
      </p:pic>
      <p:pic>
        <p:nvPicPr>
          <p:cNvPr id="15" name="Picture 14" descr="Rice (Oryza sativa) - Cambridge University Botanic Garden">
            <a:extLst>
              <a:ext uri="{FF2B5EF4-FFF2-40B4-BE49-F238E27FC236}">
                <a16:creationId xmlns:a16="http://schemas.microsoft.com/office/drawing/2014/main" id="{123A2995-1972-BF8D-FEAC-033FCA3FD5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6910" y="1464161"/>
            <a:ext cx="1428467" cy="222363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7359A6-8934-D57F-6EED-D1FD55446BA1}"/>
              </a:ext>
            </a:extLst>
          </p:cNvPr>
          <p:cNvSpPr txBox="1">
            <a:spLocks/>
          </p:cNvSpPr>
          <p:nvPr/>
        </p:nvSpPr>
        <p:spPr>
          <a:xfrm>
            <a:off x="205548" y="4868076"/>
            <a:ext cx="8919027" cy="367869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b="1">
                <a:ea typeface="+mn-lt"/>
                <a:cs typeface="+mn-lt"/>
              </a:rPr>
              <a:t>Results:</a:t>
            </a:r>
            <a:endParaRPr lang="en-US"/>
          </a:p>
          <a:p>
            <a:pPr>
              <a:buFont typeface="Arial,Sans-Serif"/>
              <a:buChar char="•"/>
            </a:pPr>
            <a:r>
              <a:rPr lang="en-US" sz="1700"/>
              <a:t>A hydroponic system that could successfully facilitate the growth of </a:t>
            </a:r>
            <a:r>
              <a:rPr lang="en-US" sz="1700" i="1"/>
              <a:t>O. sativa</a:t>
            </a:r>
            <a:r>
              <a:rPr lang="en-US" sz="1700"/>
              <a:t> and </a:t>
            </a:r>
            <a:r>
              <a:rPr lang="en-US" sz="1700" i="1"/>
              <a:t>N. </a:t>
            </a:r>
            <a:r>
              <a:rPr lang="en-US" sz="1700" i="1" err="1"/>
              <a:t>benthamiana</a:t>
            </a:r>
            <a:r>
              <a:rPr lang="en-US" sz="1700"/>
              <a:t> inside mycelium paddies</a:t>
            </a:r>
          </a:p>
          <a:p>
            <a:pPr>
              <a:buFont typeface="Arial,Sans-Serif"/>
              <a:buChar char="•"/>
            </a:pPr>
            <a:r>
              <a:rPr lang="en-US" sz="1700"/>
              <a:t>Mycelium successfully remediated systems for both plants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/>
          </a:p>
          <a:p>
            <a:pPr>
              <a:buFont typeface="Arial,Sans-Serif"/>
              <a:buChar char="•"/>
            </a:pPr>
            <a:endParaRPr lang="en-US" sz="2000"/>
          </a:p>
          <a:p>
            <a:pPr marL="0" indent="0">
              <a:buFont typeface="Arial" panose="020B0604020202020204" pitchFamily="34" charset="0"/>
              <a:buNone/>
            </a:pPr>
            <a:endParaRPr lang="en-US" sz="1800"/>
          </a:p>
          <a:p>
            <a:pPr algn="just">
              <a:buFont typeface="Arial" panose="020B0604020202020204" pitchFamily="34" charset="0"/>
              <a:buNone/>
            </a:pPr>
            <a:endParaRPr lang="en-US" sz="2000"/>
          </a:p>
          <a:p>
            <a:pPr marL="0" indent="0">
              <a:buFont typeface="Arial" panose="020B0604020202020204" pitchFamily="34" charset="0"/>
              <a:buNone/>
            </a:pPr>
            <a:br>
              <a:rPr lang="en-US"/>
            </a:br>
            <a:endParaRPr lang="en-US" sz="200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4EA993D-9FAE-84E3-6EED-F0B805BCD76D}"/>
              </a:ext>
            </a:extLst>
          </p:cNvPr>
          <p:cNvSpPr txBox="1">
            <a:spLocks/>
          </p:cNvSpPr>
          <p:nvPr/>
        </p:nvSpPr>
        <p:spPr>
          <a:xfrm>
            <a:off x="205549" y="2357958"/>
            <a:ext cx="8919027" cy="451482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en-US" sz="1700">
                <a:ea typeface="+mn-lt"/>
                <a:cs typeface="+mn-lt"/>
              </a:rPr>
              <a:t>This investigation explores the potential role of mycelium paddies in bioremediation within a hydroponic system</a:t>
            </a:r>
            <a:endParaRPr lang="en-US"/>
          </a:p>
          <a:p>
            <a:pPr>
              <a:buFont typeface="Arial"/>
              <a:buChar char="•"/>
            </a:pPr>
            <a:r>
              <a:rPr lang="en-US" sz="1700">
                <a:ea typeface="+mn-lt"/>
                <a:cs typeface="+mn-lt"/>
              </a:rPr>
              <a:t>Involves two plants (monocot: </a:t>
            </a:r>
            <a:r>
              <a:rPr lang="en-US" sz="1700" i="1">
                <a:ea typeface="+mn-lt"/>
                <a:cs typeface="+mn-lt"/>
              </a:rPr>
              <a:t>O. sativa </a:t>
            </a:r>
            <a:r>
              <a:rPr lang="en-US" sz="1700">
                <a:ea typeface="+mn-lt"/>
                <a:cs typeface="+mn-lt"/>
              </a:rPr>
              <a:t>(</a:t>
            </a:r>
            <a:r>
              <a:rPr lang="en-US" sz="1700" i="1">
                <a:ea typeface="+mn-lt"/>
                <a:cs typeface="+mn-lt"/>
              </a:rPr>
              <a:t>Oryza sativa</a:t>
            </a:r>
            <a:r>
              <a:rPr lang="en-US" sz="1700">
                <a:ea typeface="+mn-lt"/>
                <a:cs typeface="+mn-lt"/>
              </a:rPr>
              <a:t>)); eudicot: </a:t>
            </a:r>
            <a:r>
              <a:rPr lang="en-US" sz="1700" i="1">
                <a:ea typeface="+mn-lt"/>
                <a:cs typeface="+mn-lt"/>
              </a:rPr>
              <a:t>N. </a:t>
            </a:r>
            <a:r>
              <a:rPr lang="en-US" sz="1700" i="1" err="1">
                <a:ea typeface="+mn-lt"/>
                <a:cs typeface="+mn-lt"/>
              </a:rPr>
              <a:t>benthamiana</a:t>
            </a:r>
            <a:r>
              <a:rPr lang="en-US" sz="1700" i="1">
                <a:ea typeface="+mn-lt"/>
                <a:cs typeface="+mn-lt"/>
              </a:rPr>
              <a:t> (Nicotiana </a:t>
            </a:r>
            <a:r>
              <a:rPr lang="en-US" sz="1700" i="1" err="1">
                <a:ea typeface="+mn-lt"/>
                <a:cs typeface="+mn-lt"/>
              </a:rPr>
              <a:t>benthamiana</a:t>
            </a:r>
            <a:r>
              <a:rPr lang="en-US" sz="1700">
                <a:ea typeface="+mn-lt"/>
                <a:cs typeface="+mn-lt"/>
              </a:rPr>
              <a:t>))</a:t>
            </a:r>
          </a:p>
          <a:p>
            <a:pPr lvl="1">
              <a:buFont typeface="Courier New"/>
              <a:buChar char="o"/>
            </a:pPr>
            <a:r>
              <a:rPr lang="en-US" sz="1700">
                <a:ea typeface="+mn-lt"/>
                <a:cs typeface="+mn-lt"/>
              </a:rPr>
              <a:t>The main structural differences between monocots and eudicots involve seed leaves, stem layout, and root systems, specifically: one vs. two cotyledons (embryonic leaf), scattered vs. ringed vascular bundles, and fibrous vs. taproot systems </a:t>
            </a:r>
          </a:p>
          <a:p>
            <a:pPr>
              <a:buFont typeface="Arial"/>
              <a:buChar char="•"/>
            </a:pPr>
            <a:r>
              <a:rPr lang="en-US" sz="1700">
                <a:ea typeface="+mn-lt"/>
                <a:cs typeface="+mn-lt"/>
              </a:rPr>
              <a:t>Involves two polystyrene </a:t>
            </a:r>
            <a:r>
              <a:rPr lang="en-US" sz="1700" err="1">
                <a:ea typeface="+mn-lt"/>
                <a:cs typeface="+mn-lt"/>
              </a:rPr>
              <a:t>nanoplastics</a:t>
            </a:r>
            <a:r>
              <a:rPr lang="en-US" sz="1700">
                <a:ea typeface="+mn-lt"/>
                <a:cs typeface="+mn-lt"/>
              </a:rPr>
              <a:t> (abbrev. PS NP): 20 nm dyed Nile red (NR), 30 nm dyed Yellow-green fluorophore (YG)</a:t>
            </a:r>
            <a:endParaRPr lang="en-US" sz="1700"/>
          </a:p>
          <a:p>
            <a:pPr>
              <a:buFont typeface="Arial,Sans-Serif"/>
              <a:buChar char="•"/>
            </a:pPr>
            <a:endParaRPr lang="en-US" sz="2000"/>
          </a:p>
          <a:p>
            <a:pPr marL="0" indent="0">
              <a:buFont typeface="Arial" panose="020B0604020202020204" pitchFamily="34" charset="0"/>
              <a:buNone/>
            </a:pPr>
            <a:endParaRPr lang="en-US" sz="1800"/>
          </a:p>
          <a:p>
            <a:pPr algn="just">
              <a:buFont typeface="Arial" panose="020B0604020202020204" pitchFamily="34" charset="0"/>
              <a:buNone/>
            </a:pPr>
            <a:endParaRPr lang="en-US" sz="2000"/>
          </a:p>
          <a:p>
            <a:pPr marL="0" indent="0">
              <a:buFont typeface="Arial" panose="020B0604020202020204" pitchFamily="34" charset="0"/>
              <a:buNone/>
            </a:pPr>
            <a:br>
              <a:rPr lang="en-US"/>
            </a:br>
            <a:endParaRPr lang="en-US" sz="2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31D3BF-F330-5A50-F48C-75F056680A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26790" y="2610973"/>
            <a:ext cx="929428" cy="214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3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CA4704-EA7A-1ED1-A3F9-B156AAEDE350}"/>
              </a:ext>
            </a:extLst>
          </p:cNvPr>
          <p:cNvSpPr/>
          <p:nvPr/>
        </p:nvSpPr>
        <p:spPr>
          <a:xfrm>
            <a:off x="-1580" y="-17544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EFD8C-0864-C701-3198-CED0098FE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548" y="1367179"/>
            <a:ext cx="7247277" cy="1634807"/>
          </a:xfrm>
          <a:effectLst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700">
                <a:highlight>
                  <a:srgbClr val="FFFFFF"/>
                </a:highlight>
                <a:ea typeface="+mn-lt"/>
                <a:cs typeface="+mn-lt"/>
              </a:rPr>
              <a:t>Environmental stressors like ultraviolet (UV) radiation, mechanical abrasion, and temperature fluctuations cause plastics to become brittle and crack, gradually breaking them into smaller pieces until they reach the nanoscale </a:t>
            </a:r>
            <a:endParaRPr lang="en-US" sz="1700"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700">
                <a:ea typeface="+mn-lt"/>
                <a:cs typeface="+mn-lt"/>
              </a:rPr>
              <a:t>Increased concentration of </a:t>
            </a:r>
            <a:r>
              <a:rPr lang="en-US" sz="1700" err="1">
                <a:ea typeface="+mn-lt"/>
                <a:cs typeface="+mn-lt"/>
              </a:rPr>
              <a:t>nanoplastics</a:t>
            </a:r>
            <a:r>
              <a:rPr lang="en-US" sz="1700">
                <a:ea typeface="+mn-lt"/>
                <a:cs typeface="+mn-lt"/>
              </a:rPr>
              <a:t> in the environment threatens organic life and the most critical agriculturally relevant plants</a:t>
            </a:r>
            <a:endParaRPr lang="en-US" sz="1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F4FE48-AFCC-A41E-F25A-B66CD00A8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9525"/>
            <a:ext cx="10515600" cy="1325563"/>
          </a:xfrm>
        </p:spPr>
        <p:txBody>
          <a:bodyPr/>
          <a:lstStyle/>
          <a:p>
            <a:r>
              <a:rPr lang="en-US" b="1"/>
              <a:t>Background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E66A5-FB54-E3AC-6837-14D14F4D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14" y="180521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3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0" name="Picture 9" descr="TRANSCEND MEDIA SERVICE » How Nanoplastics Enter the Human Body">
            <a:extLst>
              <a:ext uri="{FF2B5EF4-FFF2-40B4-BE49-F238E27FC236}">
                <a16:creationId xmlns:a16="http://schemas.microsoft.com/office/drawing/2014/main" id="{F7277E6B-B44B-883B-974B-8AE4B5BFC3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332" y="1315512"/>
            <a:ext cx="3797208" cy="254480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C5686C3-BEB5-C145-B0B7-C0279E37857F}"/>
              </a:ext>
            </a:extLst>
          </p:cNvPr>
          <p:cNvSpPr txBox="1">
            <a:spLocks/>
          </p:cNvSpPr>
          <p:nvPr/>
        </p:nvSpPr>
        <p:spPr>
          <a:xfrm>
            <a:off x="8057073" y="3674581"/>
            <a:ext cx="4181475" cy="7258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800"/>
              <a:t>Size classification of plastic particles; Credit:</a:t>
            </a:r>
            <a:r>
              <a:rPr lang="en-US" sz="800">
                <a:ea typeface="+mn-lt"/>
                <a:cs typeface="+mn-lt"/>
              </a:rPr>
              <a:t> </a:t>
            </a:r>
            <a:r>
              <a:rPr lang="en-US" sz="800">
                <a:ea typeface="+mn-lt"/>
                <a:cs typeface="+mn-lt"/>
                <a:hlinkClick r:id="rId3"/>
              </a:rPr>
              <a:t>https://www.transcend.org/tms/2022/02/how-nanoplastics enter-the-human-body/</a:t>
            </a:r>
            <a:endParaRPr lang="en-US" sz="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C3D518-4703-29A6-62AF-AC1E1770812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8435" y="4054372"/>
            <a:ext cx="3728170" cy="211937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D669B7F-8585-6953-7E91-1D2693AED96E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4D1E43-9444-B1F0-1813-74B065EC4AB7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</a:t>
            </a:r>
            <a:r>
              <a:rPr lang="en-US" sz="1400" b="1" err="1">
                <a:cs typeface="Segoe UI"/>
              </a:rPr>
              <a:t>Padd</a:t>
            </a:r>
            <a:r>
              <a:rPr lang="en-US" sz="1400" b="1">
                <a:cs typeface="Segoe UI"/>
              </a:rPr>
              <a:t>y Biopods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BEA187E-AEBA-B544-5A27-7AE0C0F02E89}"/>
              </a:ext>
            </a:extLst>
          </p:cNvPr>
          <p:cNvSpPr txBox="1">
            <a:spLocks/>
          </p:cNvSpPr>
          <p:nvPr/>
        </p:nvSpPr>
        <p:spPr>
          <a:xfrm>
            <a:off x="8088117" y="6188616"/>
            <a:ext cx="4093151" cy="1012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800" err="1"/>
              <a:t>Biopod</a:t>
            </a:r>
            <a:r>
              <a:rPr lang="en-US" sz="800"/>
              <a:t> anchored in Triplets</a:t>
            </a:r>
            <a:r>
              <a:rPr lang="en-US" sz="800" i="1"/>
              <a:t>;</a:t>
            </a:r>
          </a:p>
          <a:p>
            <a:pPr marL="0" indent="0">
              <a:buNone/>
            </a:pPr>
            <a:r>
              <a:rPr lang="en-US" sz="800"/>
              <a:t> Credit: </a:t>
            </a:r>
            <a:r>
              <a:rPr lang="en-US" sz="800">
                <a:ea typeface="+mn-lt"/>
                <a:cs typeface="+mn-lt"/>
              </a:rPr>
              <a:t>Banerjee, M., Velho, A., Metha, V., &amp; </a:t>
            </a:r>
            <a:r>
              <a:rPr lang="en-US" sz="800" err="1">
                <a:ea typeface="+mn-lt"/>
                <a:cs typeface="+mn-lt"/>
              </a:rPr>
              <a:t>Zolotovsky</a:t>
            </a:r>
            <a:r>
              <a:rPr lang="en-US" sz="800">
                <a:ea typeface="+mn-lt"/>
                <a:cs typeface="+mn-lt"/>
              </a:rPr>
              <a:t>, K. (2023). Bipods: Integrating Regenerative Technologies into Urban Ecologies.</a:t>
            </a:r>
            <a:endParaRPr lang="en-US" sz="80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8222386-56B2-DBB8-3C6C-57E3EFA73C26}"/>
              </a:ext>
            </a:extLst>
          </p:cNvPr>
          <p:cNvSpPr txBox="1">
            <a:spLocks/>
          </p:cNvSpPr>
          <p:nvPr/>
        </p:nvSpPr>
        <p:spPr>
          <a:xfrm>
            <a:off x="220548" y="3087121"/>
            <a:ext cx="7610134" cy="1562223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/>
              <a:buChar char="•"/>
            </a:pPr>
            <a:r>
              <a:rPr lang="en-US" sz="1700">
                <a:ea typeface="+mn-lt"/>
                <a:cs typeface="+mn-lt"/>
              </a:rPr>
              <a:t>Fungi are excellent </a:t>
            </a:r>
            <a:r>
              <a:rPr lang="en-US" sz="1700" err="1">
                <a:ea typeface="+mn-lt"/>
                <a:cs typeface="+mn-lt"/>
              </a:rPr>
              <a:t>bioremediators</a:t>
            </a:r>
            <a:r>
              <a:rPr lang="en-US" sz="1700">
                <a:ea typeface="+mn-lt"/>
                <a:cs typeface="+mn-lt"/>
              </a:rPr>
              <a:t>, capable of absorbing and breaking down pollutants from water</a:t>
            </a:r>
            <a:endParaRPr lang="en-US" sz="1700"/>
          </a:p>
          <a:p>
            <a:pPr marL="285750" indent="-285750" algn="just">
              <a:buFont typeface="Arial"/>
              <a:buChar char="•"/>
            </a:pPr>
            <a:r>
              <a:rPr lang="en-US" sz="1700" err="1">
                <a:ea typeface="+mn-lt"/>
                <a:cs typeface="+mn-lt"/>
              </a:rPr>
              <a:t>Biopods</a:t>
            </a:r>
            <a:r>
              <a:rPr lang="en-US" sz="1700">
                <a:ea typeface="+mn-lt"/>
                <a:cs typeface="+mn-lt"/>
              </a:rPr>
              <a:t>, developed by </a:t>
            </a:r>
            <a:r>
              <a:rPr lang="en-US" sz="1700" err="1">
                <a:ea typeface="+mn-lt"/>
                <a:cs typeface="+mn-lt"/>
              </a:rPr>
              <a:t>Biopod</a:t>
            </a:r>
            <a:r>
              <a:rPr lang="en-US" sz="1700">
                <a:ea typeface="+mn-lt"/>
                <a:cs typeface="+mn-lt"/>
              </a:rPr>
              <a:t> Co use floating mycelium nodes equipped with plants in bioremediation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700">
                <a:ea typeface="+mn-lt"/>
                <a:cs typeface="+mn-lt"/>
              </a:rPr>
              <a:t>This investigation uses </a:t>
            </a:r>
            <a:r>
              <a:rPr lang="en-US" sz="1700" err="1">
                <a:ea typeface="+mn-lt"/>
                <a:cs typeface="+mn-lt"/>
              </a:rPr>
              <a:t>Biopods</a:t>
            </a:r>
            <a:r>
              <a:rPr lang="en-US" sz="1700">
                <a:ea typeface="+mn-lt"/>
                <a:cs typeface="+mn-lt"/>
              </a:rPr>
              <a:t>, using mycelium columns and plants</a:t>
            </a:r>
            <a:endParaRPr lang="en-US" sz="17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E1F176-2591-8DE6-2FBF-5159438F1575}"/>
              </a:ext>
            </a:extLst>
          </p:cNvPr>
          <p:cNvSpPr txBox="1">
            <a:spLocks/>
          </p:cNvSpPr>
          <p:nvPr/>
        </p:nvSpPr>
        <p:spPr>
          <a:xfrm>
            <a:off x="220547" y="4749006"/>
            <a:ext cx="7610134" cy="1319848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lang="en-US" sz="1700" b="1">
                <a:ea typeface="+mn-lt"/>
                <a:cs typeface="+mn-lt"/>
              </a:rPr>
              <a:t>Hypotheses:</a:t>
            </a:r>
            <a:r>
              <a:rPr lang="en-US" sz="1700">
                <a:ea typeface="+mn-lt"/>
                <a:cs typeface="+mn-lt"/>
              </a:rPr>
              <a:t> </a:t>
            </a:r>
            <a:endParaRPr lang="en-US" sz="1700"/>
          </a:p>
          <a:p>
            <a:pPr algn="just"/>
            <a:r>
              <a:rPr lang="en-US" sz="1700">
                <a:ea typeface="+mn-lt"/>
                <a:cs typeface="+mn-lt"/>
              </a:rPr>
              <a:t>Both </a:t>
            </a:r>
            <a:r>
              <a:rPr lang="en-US" sz="1700" i="1">
                <a:ea typeface="+mn-lt"/>
                <a:cs typeface="+mn-lt"/>
              </a:rPr>
              <a:t>O. sativa</a:t>
            </a:r>
            <a:r>
              <a:rPr lang="en-US" sz="1700">
                <a:ea typeface="+mn-lt"/>
                <a:cs typeface="+mn-lt"/>
              </a:rPr>
              <a:t> and </a:t>
            </a:r>
            <a:r>
              <a:rPr lang="en-US" sz="1700" i="1">
                <a:ea typeface="+mn-lt"/>
                <a:cs typeface="+mn-lt"/>
              </a:rPr>
              <a:t>N. </a:t>
            </a:r>
            <a:r>
              <a:rPr lang="en-US" sz="1700" i="1" err="1">
                <a:ea typeface="+mn-lt"/>
                <a:cs typeface="+mn-lt"/>
              </a:rPr>
              <a:t>benthamiana</a:t>
            </a:r>
            <a:r>
              <a:rPr lang="en-US" sz="1700">
                <a:ea typeface="+mn-lt"/>
                <a:cs typeface="+mn-lt"/>
              </a:rPr>
              <a:t> will uptake both </a:t>
            </a:r>
            <a:r>
              <a:rPr lang="en-US" sz="1700" err="1">
                <a:ea typeface="+mn-lt"/>
                <a:cs typeface="+mn-lt"/>
              </a:rPr>
              <a:t>nanoplastics</a:t>
            </a:r>
            <a:r>
              <a:rPr lang="en-US" sz="1700">
                <a:ea typeface="+mn-lt"/>
                <a:cs typeface="+mn-lt"/>
              </a:rPr>
              <a:t>.</a:t>
            </a:r>
            <a:endParaRPr lang="en-US" sz="1700"/>
          </a:p>
          <a:p>
            <a:pPr algn="just"/>
            <a:r>
              <a:rPr lang="en-US" sz="1700">
                <a:ea typeface="+mn-lt"/>
                <a:cs typeface="+mn-lt"/>
              </a:rPr>
              <a:t>The mycelium paddies will absorb both the </a:t>
            </a:r>
            <a:r>
              <a:rPr lang="en-US" sz="1700" err="1">
                <a:ea typeface="+mn-lt"/>
                <a:cs typeface="+mn-lt"/>
              </a:rPr>
              <a:t>nanoplastics</a:t>
            </a:r>
            <a:r>
              <a:rPr lang="en-US" sz="1700">
                <a:ea typeface="+mn-lt"/>
                <a:cs typeface="+mn-lt"/>
              </a:rPr>
              <a:t> in the hydroponic systems.</a:t>
            </a: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98807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A16B2-19D0-795C-9B3B-B07DCB8B0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aph of a number of nms&#10;&#10;AI-generated content may be incorrect.">
            <a:extLst>
              <a:ext uri="{FF2B5EF4-FFF2-40B4-BE49-F238E27FC236}">
                <a16:creationId xmlns:a16="http://schemas.microsoft.com/office/drawing/2014/main" id="{622CC1A6-908E-4413-0143-54FB090E9B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8808" y="2505175"/>
            <a:ext cx="3751413" cy="256851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15FD59-84E2-5631-A168-2EED8E28F566}"/>
              </a:ext>
            </a:extLst>
          </p:cNvPr>
          <p:cNvSpPr/>
          <p:nvPr/>
        </p:nvSpPr>
        <p:spPr>
          <a:xfrm>
            <a:off x="-1580" y="-17544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C8FB2BA-A265-6290-0D32-CBCB97B5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71" y="-19247"/>
            <a:ext cx="10515600" cy="1325563"/>
          </a:xfrm>
        </p:spPr>
        <p:txBody>
          <a:bodyPr/>
          <a:lstStyle/>
          <a:p>
            <a:r>
              <a:rPr lang="en-US" b="1"/>
              <a:t>Dynamic Light Scattering (DLS) Data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AC69199-94A4-0F75-DF67-375F70600F43}"/>
              </a:ext>
            </a:extLst>
          </p:cNvPr>
          <p:cNvSpPr txBox="1">
            <a:spLocks/>
          </p:cNvSpPr>
          <p:nvPr/>
        </p:nvSpPr>
        <p:spPr>
          <a:xfrm>
            <a:off x="3957686" y="1712342"/>
            <a:ext cx="27809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/>
              <a:t>DI Water</a:t>
            </a:r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C67671C4-FC8F-D61A-DB8E-D454DA8038E8}"/>
              </a:ext>
            </a:extLst>
          </p:cNvPr>
          <p:cNvSpPr txBox="1">
            <a:spLocks/>
          </p:cNvSpPr>
          <p:nvPr/>
        </p:nvSpPr>
        <p:spPr>
          <a:xfrm>
            <a:off x="7498246" y="881572"/>
            <a:ext cx="36654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u="sng"/>
              <a:t>Nutrient Solutions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0E4B313-EA51-3CAE-1D70-099794614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644" y="1447455"/>
            <a:ext cx="2950057" cy="18627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1700"/>
              <a:t>Using the Malvern </a:t>
            </a:r>
            <a:r>
              <a:rPr lang="en-US" sz="1700" err="1"/>
              <a:t>Zetasizer</a:t>
            </a:r>
            <a:r>
              <a:rPr lang="en-US" sz="1700"/>
              <a:t>, the hydrodynamic sizes of the 20 and 30 nm PS NPs were determined.</a:t>
            </a:r>
          </a:p>
          <a:p>
            <a:pPr algn="just"/>
            <a:r>
              <a:rPr lang="en-US" sz="1700">
                <a:ea typeface="+mn-lt"/>
                <a:cs typeface="+mn-lt"/>
              </a:rPr>
              <a:t>Measures particle size by shining a laser through a liquid suspension and analyzing the fluctuations in the scattered light</a:t>
            </a:r>
            <a:endParaRPr lang="en-US" sz="1700"/>
          </a:p>
          <a:p>
            <a:pPr algn="just"/>
            <a:endParaRPr lang="en-US" sz="190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1F13CDF-1F0B-5C39-41C1-B07D8D67CABB}"/>
              </a:ext>
            </a:extLst>
          </p:cNvPr>
          <p:cNvSpPr/>
          <p:nvPr/>
        </p:nvSpPr>
        <p:spPr>
          <a:xfrm>
            <a:off x="4336058" y="5329102"/>
            <a:ext cx="2024456" cy="554455"/>
          </a:xfrm>
          <a:prstGeom prst="roundRect">
            <a:avLst/>
          </a:prstGeom>
          <a:solidFill>
            <a:srgbClr val="E64040"/>
          </a:solidFill>
          <a:ln w="28575"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Sample size (n=6)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08A2AD-EE53-9CA7-ABF2-C4D85ADF0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1628" y="122464"/>
            <a:ext cx="2728686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4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2C465B-001F-2010-CA70-ECB86D1D84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"/>
          <a:stretch>
            <a:fillRect/>
          </a:stretch>
        </p:blipFill>
        <p:spPr>
          <a:xfrm>
            <a:off x="6896714" y="1659074"/>
            <a:ext cx="4412595" cy="21433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16B177-1DEA-01AA-60A9-50B0F70BF6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2734" y="3811712"/>
            <a:ext cx="4410377" cy="24142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35C5BE1-264A-AAF8-A02F-7F99DB2FEBD2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6EEBCB-7187-7519-BAD0-01AFA5326124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101257-0338-4811-B901-F8CD71CE408B}"/>
              </a:ext>
            </a:extLst>
          </p:cNvPr>
          <p:cNvSpPr txBox="1"/>
          <p:nvPr/>
        </p:nvSpPr>
        <p:spPr>
          <a:xfrm>
            <a:off x="261257" y="3653971"/>
            <a:ext cx="2997201" cy="27238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 algn="just">
              <a:buFont typeface=""/>
              <a:buChar char="•"/>
            </a:pP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Hydrodynamic size </a:t>
            </a:r>
            <a:r>
              <a:rPr lang="en-US" sz="1700">
                <a:solidFill>
                  <a:srgbClr val="000000"/>
                </a:solidFill>
                <a:latin typeface="Aptos"/>
                <a:ea typeface="Arial"/>
                <a:cs typeface="Arial"/>
              </a:rPr>
              <a:t>refers to</a:t>
            </a: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 the size of a particle </a:t>
            </a:r>
            <a:r>
              <a:rPr lang="en-US" sz="1700">
                <a:solidFill>
                  <a:srgbClr val="000000"/>
                </a:solidFill>
                <a:latin typeface="Aptos"/>
                <a:ea typeface="Arial"/>
                <a:cs typeface="Arial"/>
              </a:rPr>
              <a:t>in an</a:t>
            </a: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 aqueous medium</a:t>
            </a:r>
            <a:r>
              <a:rPr lang="en-US" sz="1700" b="0" i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marL="228600" indent="-228600" algn="just">
              <a:buFont typeface=""/>
              <a:buChar char="•"/>
            </a:pP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These tests could </a:t>
            </a:r>
            <a:r>
              <a:rPr lang="en-US" sz="1700">
                <a:solidFill>
                  <a:srgbClr val="000000"/>
                </a:solidFill>
                <a:latin typeface="Aptos"/>
                <a:ea typeface="Arial"/>
                <a:cs typeface="Arial"/>
              </a:rPr>
              <a:t>confirm the</a:t>
            </a: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 size of </a:t>
            </a:r>
            <a:r>
              <a:rPr lang="en-US" sz="1700">
                <a:solidFill>
                  <a:srgbClr val="000000"/>
                </a:solidFill>
                <a:latin typeface="Aptos"/>
                <a:ea typeface="Arial"/>
                <a:cs typeface="Arial"/>
              </a:rPr>
              <a:t>the nanoparticles</a:t>
            </a: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, as well </a:t>
            </a:r>
            <a:r>
              <a:rPr lang="en-US" sz="1700">
                <a:solidFill>
                  <a:srgbClr val="000000"/>
                </a:solidFill>
                <a:latin typeface="Aptos"/>
                <a:ea typeface="Arial"/>
                <a:cs typeface="Arial"/>
              </a:rPr>
              <a:t>as show</a:t>
            </a: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 how the size of </a:t>
            </a:r>
            <a:r>
              <a:rPr lang="en-US" sz="1700">
                <a:solidFill>
                  <a:srgbClr val="000000"/>
                </a:solidFill>
                <a:latin typeface="Aptos"/>
                <a:ea typeface="Arial"/>
                <a:cs typeface="Arial"/>
              </a:rPr>
              <a:t>the particle</a:t>
            </a:r>
            <a:r>
              <a:rPr lang="en-US" sz="17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 may differ indifferent solutions</a:t>
            </a:r>
            <a:r>
              <a:rPr lang="en-US" sz="1700" b="0" i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6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FB8A18-E782-F7B1-16FD-5429D0152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39FAC43-2576-4010-8FFB-581F7ADBDC15}"/>
              </a:ext>
            </a:extLst>
          </p:cNvPr>
          <p:cNvSpPr/>
          <p:nvPr/>
        </p:nvSpPr>
        <p:spPr>
          <a:xfrm>
            <a:off x="-1580" y="-17544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C32E38E-D587-32A2-C86A-C528AB92A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71" y="-19247"/>
            <a:ext cx="10515600" cy="1325563"/>
          </a:xfrm>
        </p:spPr>
        <p:txBody>
          <a:bodyPr/>
          <a:lstStyle/>
          <a:p>
            <a:r>
              <a:rPr lang="en-US" b="1"/>
              <a:t>Dynamic Light Scattering (DLS) Data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BEFC375-63E9-2F27-012F-FC56B2D47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97" y="1542404"/>
            <a:ext cx="3994769" cy="48233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1900"/>
              <a:t>Using the Malvern </a:t>
            </a:r>
            <a:r>
              <a:rPr lang="en-US" sz="1900" err="1"/>
              <a:t>Zetasizer</a:t>
            </a:r>
            <a:r>
              <a:rPr lang="en-US" sz="1900"/>
              <a:t>, the zeta potential of the 20 and 30 nm PS NPs were also determined.</a:t>
            </a:r>
            <a:endParaRPr lang="en-US"/>
          </a:p>
          <a:p>
            <a:pPr algn="just"/>
            <a:r>
              <a:rPr lang="en-US" sz="1900"/>
              <a:t>Zeta potential is a measure of the electric charge surrounding particles in a liquid</a:t>
            </a:r>
          </a:p>
          <a:p>
            <a:pPr marL="0" indent="0" algn="just">
              <a:buNone/>
            </a:pPr>
            <a:endParaRPr lang="en-US" sz="1900"/>
          </a:p>
          <a:p>
            <a:pPr algn="just"/>
            <a:endParaRPr lang="en-US" sz="19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6E8FDFC-0D9A-94E2-D114-AD466BD1C858}"/>
              </a:ext>
            </a:extLst>
          </p:cNvPr>
          <p:cNvSpPr/>
          <p:nvPr/>
        </p:nvSpPr>
        <p:spPr>
          <a:xfrm>
            <a:off x="9272213" y="2305524"/>
            <a:ext cx="2539486" cy="2035981"/>
          </a:xfrm>
          <a:prstGeom prst="roundRect">
            <a:avLst/>
          </a:prstGeom>
          <a:solidFill>
            <a:srgbClr val="E64040"/>
          </a:solidFill>
          <a:ln w="28575"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/>
              <a:t>In the nutrient solutions, the zeta potential decreased. However, it still retains a high negative zeta potential, suggesting it will still be able to bypass the plant membrane.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FE764F8-1491-28D2-6DA7-A612B643084C}"/>
              </a:ext>
            </a:extLst>
          </p:cNvPr>
          <p:cNvSpPr/>
          <p:nvPr/>
        </p:nvSpPr>
        <p:spPr>
          <a:xfrm>
            <a:off x="9375868" y="5192388"/>
            <a:ext cx="2437886" cy="721539"/>
          </a:xfrm>
          <a:prstGeom prst="roundRect">
            <a:avLst/>
          </a:prstGeom>
          <a:solidFill>
            <a:srgbClr val="E64040"/>
          </a:solidFill>
          <a:ln w="28575"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Sample size (n=6)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A15038-C250-A971-C504-69A0B17F3C2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63587" y="1546522"/>
            <a:ext cx="3884395" cy="43964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9EFFA-693C-4DA6-104B-C5B6BF05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2771" y="166007"/>
            <a:ext cx="2743200" cy="365125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CBE44F-2441-84FA-A6BC-2C1DE058A5A2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769B34-7F1F-C531-C80A-C14D0D43A125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5719F70-DEDB-BC87-8E0C-122D0A621177}"/>
              </a:ext>
            </a:extLst>
          </p:cNvPr>
          <p:cNvSpPr txBox="1">
            <a:spLocks/>
          </p:cNvSpPr>
          <p:nvPr/>
        </p:nvSpPr>
        <p:spPr>
          <a:xfrm>
            <a:off x="388397" y="3320404"/>
            <a:ext cx="3994769" cy="4823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en-US" sz="1900"/>
              <a:t>A high zeta potential (+30 mV / -30 mV) indicates that particles will stay separated/repel each other </a:t>
            </a:r>
            <a:endParaRPr lang="en-US"/>
          </a:p>
          <a:p>
            <a:pPr algn="just"/>
            <a:r>
              <a:rPr lang="en-US" sz="1900"/>
              <a:t>A low zeta potential (near 0 mV) suggests the particles will collide/clump</a:t>
            </a:r>
          </a:p>
          <a:p>
            <a:pPr algn="just"/>
            <a:r>
              <a:rPr lang="en-US" sz="1900"/>
              <a:t>A high zeta potential, negative or positive, is required for the nanoparticles to bypass the plant cell membrane</a:t>
            </a:r>
          </a:p>
          <a:p>
            <a:pPr algn="just"/>
            <a:endParaRPr lang="en-US" sz="1900"/>
          </a:p>
          <a:p>
            <a:pPr algn="just"/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406197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B0272F2-3763-396D-3F07-FB7ECD560288}"/>
              </a:ext>
            </a:extLst>
          </p:cNvPr>
          <p:cNvSpPr/>
          <p:nvPr/>
        </p:nvSpPr>
        <p:spPr>
          <a:xfrm>
            <a:off x="-1580" y="-9772"/>
            <a:ext cx="12191999" cy="815209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test tubes with green stems&#10;&#10;AI-generated content may be incorrect.">
            <a:extLst>
              <a:ext uri="{FF2B5EF4-FFF2-40B4-BE49-F238E27FC236}">
                <a16:creationId xmlns:a16="http://schemas.microsoft.com/office/drawing/2014/main" id="{F2931677-FB93-265B-961E-DA4629A1A5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32403" y="1789047"/>
            <a:ext cx="3944353" cy="2211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D7F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9EA1B5-BFE3-B67D-7A5D-7CC16361DD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751820" y="1772316"/>
            <a:ext cx="3936583" cy="22326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D7F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F362C4FE-C401-63AF-8C43-E5C61D87F5C6}"/>
              </a:ext>
            </a:extLst>
          </p:cNvPr>
          <p:cNvSpPr txBox="1"/>
          <p:nvPr/>
        </p:nvSpPr>
        <p:spPr>
          <a:xfrm>
            <a:off x="1173345" y="445061"/>
            <a:ext cx="27431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Setup 1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F22B4A2-0450-3643-B193-5737C80F7A61}"/>
              </a:ext>
            </a:extLst>
          </p:cNvPr>
          <p:cNvSpPr txBox="1"/>
          <p:nvPr/>
        </p:nvSpPr>
        <p:spPr>
          <a:xfrm>
            <a:off x="4727097" y="445060"/>
            <a:ext cx="27431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Setup 2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33CEDE0-8D86-AD9B-0CC2-95DFBD18021E}"/>
              </a:ext>
            </a:extLst>
          </p:cNvPr>
          <p:cNvSpPr txBox="1"/>
          <p:nvPr/>
        </p:nvSpPr>
        <p:spPr>
          <a:xfrm>
            <a:off x="8348283" y="445061"/>
            <a:ext cx="27431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Setup 3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2B91989-E583-1FA9-60ED-63031D78BFE1}"/>
              </a:ext>
            </a:extLst>
          </p:cNvPr>
          <p:cNvSpPr txBox="1"/>
          <p:nvPr/>
        </p:nvSpPr>
        <p:spPr>
          <a:xfrm>
            <a:off x="418088" y="5010317"/>
            <a:ext cx="3714243" cy="9541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/>
              <a:buChar char="•"/>
            </a:pPr>
            <a:r>
              <a:rPr lang="en-US" sz="1400"/>
              <a:t>6 </a:t>
            </a:r>
            <a:r>
              <a:rPr lang="en-US" sz="1400" i="1"/>
              <a:t>O. sativa</a:t>
            </a:r>
            <a:r>
              <a:rPr lang="en-US" sz="1400"/>
              <a:t> samples (still in microcentrifuge tubes) placed into falcon tubes containing mycelium column</a:t>
            </a:r>
            <a:endParaRPr lang="en-US"/>
          </a:p>
          <a:p>
            <a:pPr marL="285750" indent="-285750" algn="just">
              <a:buFont typeface="Arial"/>
              <a:buChar char="•"/>
            </a:pPr>
            <a:r>
              <a:rPr lang="en-US" sz="1400"/>
              <a:t>Falcon tubes filled with nutrient solution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14A767F-2BF8-464F-CA8B-629A4AD783DA}"/>
              </a:ext>
            </a:extLst>
          </p:cNvPr>
          <p:cNvSpPr txBox="1"/>
          <p:nvPr/>
        </p:nvSpPr>
        <p:spPr>
          <a:xfrm>
            <a:off x="7919649" y="4998579"/>
            <a:ext cx="4101195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/>
              <a:buChar char="•"/>
            </a:pPr>
            <a:r>
              <a:rPr lang="en-US" sz="1400"/>
              <a:t>6 </a:t>
            </a:r>
            <a:r>
              <a:rPr lang="en-US" sz="1400" i="1"/>
              <a:t>O. sativa</a:t>
            </a:r>
            <a:r>
              <a:rPr lang="en-US" sz="1400"/>
              <a:t> samples in falcon tubes with the bottoms cut off</a:t>
            </a:r>
            <a:endParaRPr lang="en-US"/>
          </a:p>
          <a:p>
            <a:pPr marL="285750" indent="-285750" algn="just">
              <a:buFont typeface="Arial"/>
              <a:buChar char="•"/>
            </a:pPr>
            <a:r>
              <a:rPr lang="en-US" sz="1400"/>
              <a:t>Submerged completely in nutrient solution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400"/>
              <a:t>Mesh wire used to suspend the plants upright within solution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73406A9-A183-98E4-C22B-DF61B89F3EDA}"/>
              </a:ext>
            </a:extLst>
          </p:cNvPr>
          <p:cNvSpPr txBox="1"/>
          <p:nvPr/>
        </p:nvSpPr>
        <p:spPr>
          <a:xfrm>
            <a:off x="4241574" y="5010316"/>
            <a:ext cx="3714243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/>
              <a:buChar char="•"/>
            </a:pPr>
            <a:r>
              <a:rPr lang="en-US" sz="1400"/>
              <a:t>6 </a:t>
            </a:r>
            <a:r>
              <a:rPr lang="en-US" sz="1400" i="1"/>
              <a:t>O. sativa</a:t>
            </a:r>
            <a:r>
              <a:rPr lang="en-US" sz="1400"/>
              <a:t> samples placed into falcon tubes containing mycelium column</a:t>
            </a:r>
            <a:endParaRPr lang="en-US"/>
          </a:p>
          <a:p>
            <a:pPr marL="285750" indent="-285750" algn="just">
              <a:buFont typeface="Arial"/>
              <a:buChar char="•"/>
            </a:pPr>
            <a:r>
              <a:rPr lang="en-US" sz="1400"/>
              <a:t>Roots of </a:t>
            </a:r>
            <a:r>
              <a:rPr lang="en-US" sz="1400" i="1"/>
              <a:t>O. sativa</a:t>
            </a:r>
            <a:r>
              <a:rPr lang="en-US" sz="1400"/>
              <a:t> samples were threaded through mycelium column to directly expose the roots to nutrient solution</a:t>
            </a:r>
          </a:p>
          <a:p>
            <a:pPr marL="285750" indent="-285750" algn="just">
              <a:buFont typeface="Arial"/>
              <a:buChar char="•"/>
            </a:pPr>
            <a:endParaRPr lang="en-US" sz="1400"/>
          </a:p>
        </p:txBody>
      </p:sp>
      <p:pic>
        <p:nvPicPr>
          <p:cNvPr id="12" name="Picture 11" descr="A group of test tubes with blue caps and white and blue caps&#10;&#10;AI-generated content may be incorrect.">
            <a:extLst>
              <a:ext uri="{FF2B5EF4-FFF2-40B4-BE49-F238E27FC236}">
                <a16:creationId xmlns:a16="http://schemas.microsoft.com/office/drawing/2014/main" id="{BFFDC3BB-7904-4A07-FC53-577186170F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8005" y="1780247"/>
            <a:ext cx="3938125" cy="2215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D7F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6AE25-1003-D146-9FA1-2995D424B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0829" y="78921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6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467271-2F41-41C1-91B2-17C041DFC516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25A66A-3A9F-318C-6475-300BCF02BD97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</p:spTree>
    <p:extLst>
      <p:ext uri="{BB962C8B-B14F-4D97-AF65-F5344CB8AC3E}">
        <p14:creationId xmlns:p14="http://schemas.microsoft.com/office/powerpoint/2010/main" val="67732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lants in a plant nursery&#10;&#10;AI-generated content may be incorrect.">
            <a:extLst>
              <a:ext uri="{FF2B5EF4-FFF2-40B4-BE49-F238E27FC236}">
                <a16:creationId xmlns:a16="http://schemas.microsoft.com/office/drawing/2014/main" id="{E0B970DE-19D9-5BD7-6182-73B6CE2395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6"/>
          <a:stretch>
            <a:fillRect/>
          </a:stretch>
        </p:blipFill>
        <p:spPr>
          <a:xfrm>
            <a:off x="391444" y="1774898"/>
            <a:ext cx="4387461" cy="2486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D7F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551DC52-EA8B-3B33-6157-B6DB4E0DD700}"/>
              </a:ext>
            </a:extLst>
          </p:cNvPr>
          <p:cNvSpPr/>
          <p:nvPr/>
        </p:nvSpPr>
        <p:spPr>
          <a:xfrm>
            <a:off x="-1580" y="-17544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4400" b="1">
                <a:solidFill>
                  <a:schemeClr val="tx1"/>
                </a:solidFill>
              </a:rPr>
              <a:t> Our Final Setup 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A93C4863-7153-1102-DD9D-2BFE71406318}"/>
              </a:ext>
            </a:extLst>
          </p:cNvPr>
          <p:cNvSpPr txBox="1"/>
          <p:nvPr/>
        </p:nvSpPr>
        <p:spPr>
          <a:xfrm>
            <a:off x="1213806" y="1298385"/>
            <a:ext cx="27431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Setup 4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B0BC092D-FAD9-7E02-DCB1-10CFD6AFAE9D}"/>
              </a:ext>
            </a:extLst>
          </p:cNvPr>
          <p:cNvSpPr txBox="1"/>
          <p:nvPr/>
        </p:nvSpPr>
        <p:spPr>
          <a:xfrm>
            <a:off x="347573" y="4409772"/>
            <a:ext cx="4571548" cy="192360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/>
              <a:buChar char="•"/>
            </a:pPr>
            <a:r>
              <a:rPr lang="en-US" sz="1700"/>
              <a:t>6 </a:t>
            </a:r>
            <a:r>
              <a:rPr lang="en-US" sz="1700" i="1">
                <a:solidFill>
                  <a:srgbClr val="1A1A1A"/>
                </a:solidFill>
                <a:latin typeface="Aptos"/>
                <a:ea typeface="Lato"/>
                <a:cs typeface="Lato"/>
              </a:rPr>
              <a:t>Nicotiana </a:t>
            </a:r>
            <a:r>
              <a:rPr lang="en-US" sz="1700" i="1" err="1">
                <a:solidFill>
                  <a:srgbClr val="1A1A1A"/>
                </a:solidFill>
                <a:latin typeface="Aptos"/>
                <a:ea typeface="Lato"/>
                <a:cs typeface="Lato"/>
              </a:rPr>
              <a:t>benthamiana</a:t>
            </a:r>
            <a:r>
              <a:rPr lang="en-US" sz="1700" i="1">
                <a:solidFill>
                  <a:srgbClr val="1A1A1A"/>
                </a:solidFill>
                <a:latin typeface="Aptos"/>
                <a:ea typeface="Lato"/>
                <a:cs typeface="Lato"/>
              </a:rPr>
              <a:t> </a:t>
            </a:r>
            <a:r>
              <a:rPr lang="en-US" sz="1700">
                <a:solidFill>
                  <a:srgbClr val="1A1A1A"/>
                </a:solidFill>
                <a:latin typeface="Aptos"/>
                <a:ea typeface="Lato"/>
                <a:cs typeface="Lato"/>
              </a:rPr>
              <a:t>samples (3-4 week old plants) placed into mycelium columns (column height reduced by ~75%)</a:t>
            </a:r>
            <a:endParaRPr lang="en-US" sz="170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700">
                <a:solidFill>
                  <a:srgbClr val="1A1A1A"/>
                </a:solidFill>
                <a:latin typeface="Aptos"/>
                <a:ea typeface="Lato"/>
                <a:cs typeface="Lato"/>
              </a:rPr>
              <a:t>Plant and mycelium columns suspended using wire mesh to allow total submersion of </a:t>
            </a:r>
            <a:r>
              <a:rPr lang="en-US" sz="1700" i="1">
                <a:solidFill>
                  <a:srgbClr val="1A1A1A"/>
                </a:solidFill>
                <a:latin typeface="Aptos"/>
                <a:ea typeface="Lato"/>
                <a:cs typeface="Lato"/>
              </a:rPr>
              <a:t>N. </a:t>
            </a:r>
            <a:r>
              <a:rPr lang="en-US" sz="1700" i="1" err="1">
                <a:solidFill>
                  <a:srgbClr val="1A1A1A"/>
                </a:solidFill>
                <a:latin typeface="Aptos"/>
                <a:ea typeface="Lato"/>
                <a:cs typeface="Lato"/>
              </a:rPr>
              <a:t>benthamiana</a:t>
            </a:r>
            <a:r>
              <a:rPr lang="en-US" sz="1700">
                <a:solidFill>
                  <a:srgbClr val="1A1A1A"/>
                </a:solidFill>
                <a:latin typeface="Aptos"/>
                <a:ea typeface="Lato"/>
                <a:cs typeface="Lato"/>
              </a:rPr>
              <a:t> roots within the hydroponic system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1A2324-D12B-1DA2-8320-ACC5571E2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1800" y="136979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7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6E3576-24C1-8102-9B0D-09185683D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629" y="1715180"/>
            <a:ext cx="3505200" cy="2295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A967A-38CE-8768-3664-D5FD2F869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781" y="3427866"/>
            <a:ext cx="3514725" cy="22955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FF15EA-2CB0-E472-C738-08F2A059C5BC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9A684B-873E-C7A6-CA2E-BDBC76A8B82E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3CB0FA1-4C63-1FFE-EEAC-2381C7D10455}"/>
              </a:ext>
            </a:extLst>
          </p:cNvPr>
          <p:cNvSpPr txBox="1"/>
          <p:nvPr/>
        </p:nvSpPr>
        <p:spPr>
          <a:xfrm>
            <a:off x="5546970" y="1529585"/>
            <a:ext cx="27431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/>
              <a:t>N. </a:t>
            </a:r>
            <a:r>
              <a:rPr lang="en-US" b="1" i="1" err="1"/>
              <a:t>benthamiana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84548B1-16A9-F545-E11A-45BAA39E37FF}"/>
              </a:ext>
            </a:extLst>
          </p:cNvPr>
          <p:cNvSpPr txBox="1"/>
          <p:nvPr/>
        </p:nvSpPr>
        <p:spPr>
          <a:xfrm>
            <a:off x="8293582" y="3087704"/>
            <a:ext cx="27431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/>
              <a:t>O. sativa</a:t>
            </a:r>
          </a:p>
        </p:txBody>
      </p:sp>
    </p:spTree>
    <p:extLst>
      <p:ext uri="{BB962C8B-B14F-4D97-AF65-F5344CB8AC3E}">
        <p14:creationId xmlns:p14="http://schemas.microsoft.com/office/powerpoint/2010/main" val="240048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74B7D-7437-35B3-07BF-FACEAB1C2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32355C7-5E11-DD63-C27B-58F94A8B80F4}"/>
              </a:ext>
            </a:extLst>
          </p:cNvPr>
          <p:cNvSpPr/>
          <p:nvPr/>
        </p:nvSpPr>
        <p:spPr>
          <a:xfrm>
            <a:off x="-1580" y="-17544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4400" b="1">
                <a:solidFill>
                  <a:schemeClr val="tx1"/>
                </a:solidFill>
              </a:rPr>
              <a:t> Our Final Setup 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E2C0F2-EF0E-F6C0-E8BD-ABC79C67B4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395" y="2194674"/>
            <a:ext cx="5307185" cy="2982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D7F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6BAB5-77D3-60ED-F2EF-E370BA24A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881" y="16510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8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FDC966F-C0A1-3113-4FF3-E489F8FC903F}"/>
              </a:ext>
            </a:extLst>
          </p:cNvPr>
          <p:cNvSpPr/>
          <p:nvPr/>
        </p:nvSpPr>
        <p:spPr>
          <a:xfrm>
            <a:off x="961543" y="2196325"/>
            <a:ext cx="1551835" cy="60269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Control </a:t>
            </a:r>
            <a:r>
              <a:rPr lang="en-US" sz="1400" i="1">
                <a:solidFill>
                  <a:schemeClr val="tx1"/>
                </a:solidFill>
              </a:rPr>
              <a:t>O. sativa</a:t>
            </a:r>
            <a:r>
              <a:rPr lang="en-US" sz="1400">
                <a:solidFill>
                  <a:schemeClr val="tx1"/>
                </a:solidFill>
              </a:rPr>
              <a:t> plants (n=6)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D94C0D-2EBD-557D-3FA3-ECC98B4F2A2E}"/>
              </a:ext>
            </a:extLst>
          </p:cNvPr>
          <p:cNvSpPr/>
          <p:nvPr/>
        </p:nvSpPr>
        <p:spPr>
          <a:xfrm>
            <a:off x="961542" y="4202529"/>
            <a:ext cx="1551835" cy="6860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Control </a:t>
            </a:r>
            <a:r>
              <a:rPr lang="en-US" sz="1400" i="1">
                <a:solidFill>
                  <a:schemeClr val="tx1"/>
                </a:solidFill>
              </a:rPr>
              <a:t>N. </a:t>
            </a:r>
            <a:r>
              <a:rPr lang="en-US" sz="1400" i="1" err="1">
                <a:solidFill>
                  <a:schemeClr val="tx1"/>
                </a:solidFill>
                <a:ea typeface="+mn-lt"/>
                <a:cs typeface="+mn-lt"/>
              </a:rPr>
              <a:t>benthamiana</a:t>
            </a:r>
            <a:r>
              <a:rPr lang="en-US" sz="140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en-US" sz="1400">
                <a:solidFill>
                  <a:schemeClr val="tx1"/>
                </a:solidFill>
              </a:rPr>
              <a:t>plants (n=6)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C8C930-DB19-8D2A-B597-D76702A8DCD1}"/>
              </a:ext>
            </a:extLst>
          </p:cNvPr>
          <p:cNvSpPr/>
          <p:nvPr/>
        </p:nvSpPr>
        <p:spPr>
          <a:xfrm>
            <a:off x="9932901" y="2196325"/>
            <a:ext cx="1551835" cy="686039"/>
          </a:xfrm>
          <a:prstGeom prst="roundRect">
            <a:avLst/>
          </a:prstGeom>
          <a:solidFill>
            <a:srgbClr val="E64040"/>
          </a:solidFill>
          <a:ln w="28575"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/>
              <a:t>NR-treated </a:t>
            </a:r>
            <a:r>
              <a:rPr lang="en-US" sz="1400" i="1"/>
              <a:t>O. sativa</a:t>
            </a:r>
            <a:r>
              <a:rPr lang="en-US" sz="1400"/>
              <a:t> plants (n=3)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EEB39D-6506-D0D3-515A-1749FF11C11B}"/>
              </a:ext>
            </a:extLst>
          </p:cNvPr>
          <p:cNvSpPr/>
          <p:nvPr/>
        </p:nvSpPr>
        <p:spPr>
          <a:xfrm>
            <a:off x="5319228" y="5333621"/>
            <a:ext cx="1551835" cy="686039"/>
          </a:xfrm>
          <a:prstGeom prst="roundRect">
            <a:avLst/>
          </a:prstGeom>
          <a:solidFill>
            <a:srgbClr val="E64040"/>
          </a:solidFill>
          <a:ln w="28575"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NR-treated </a:t>
            </a:r>
            <a:r>
              <a:rPr lang="en-US" sz="1400" i="1">
                <a:solidFill>
                  <a:schemeClr val="bg1"/>
                </a:solidFill>
              </a:rPr>
              <a:t>N. </a:t>
            </a:r>
            <a:r>
              <a:rPr lang="en-US" sz="1400" i="1" err="1">
                <a:solidFill>
                  <a:schemeClr val="bg1"/>
                </a:solidFill>
              </a:rPr>
              <a:t>bethamiana</a:t>
            </a:r>
            <a:r>
              <a:rPr lang="en-US" sz="1400">
                <a:solidFill>
                  <a:schemeClr val="bg1"/>
                </a:solidFill>
              </a:rPr>
              <a:t> plants (n=3)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8AD4A3-5DB2-B324-C3A3-5FFA5954EC40}"/>
              </a:ext>
            </a:extLst>
          </p:cNvPr>
          <p:cNvSpPr/>
          <p:nvPr/>
        </p:nvSpPr>
        <p:spPr>
          <a:xfrm>
            <a:off x="5319228" y="1374792"/>
            <a:ext cx="1551835" cy="686039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D6E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YG-treated </a:t>
            </a:r>
            <a:r>
              <a:rPr lang="en-US" sz="1400" i="1">
                <a:solidFill>
                  <a:schemeClr val="tx1"/>
                </a:solidFill>
              </a:rPr>
              <a:t>O. sativa</a:t>
            </a:r>
            <a:r>
              <a:rPr lang="en-US" sz="1400">
                <a:solidFill>
                  <a:schemeClr val="tx1"/>
                </a:solidFill>
              </a:rPr>
              <a:t> plants (n=3)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360D20B-159F-BE81-7F2B-EAACA4FBFB63}"/>
              </a:ext>
            </a:extLst>
          </p:cNvPr>
          <p:cNvSpPr/>
          <p:nvPr/>
        </p:nvSpPr>
        <p:spPr>
          <a:xfrm>
            <a:off x="9932899" y="4428745"/>
            <a:ext cx="1551835" cy="686039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D6E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YG-treated </a:t>
            </a:r>
            <a:r>
              <a:rPr lang="en-US" sz="1400" i="1">
                <a:solidFill>
                  <a:schemeClr val="tx1"/>
                </a:solidFill>
              </a:rPr>
              <a:t>N. </a:t>
            </a:r>
            <a:r>
              <a:rPr lang="en-US" sz="1400" i="1" err="1">
                <a:solidFill>
                  <a:schemeClr val="tx1"/>
                </a:solidFill>
              </a:rPr>
              <a:t>bethamiana</a:t>
            </a:r>
            <a:r>
              <a:rPr lang="en-US" sz="1400">
                <a:solidFill>
                  <a:schemeClr val="tx1"/>
                </a:solidFill>
              </a:rPr>
              <a:t> plants (n=3)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789687-76AC-503D-1943-6C987D9DC19D}"/>
              </a:ext>
            </a:extLst>
          </p:cNvPr>
          <p:cNvSpPr/>
          <p:nvPr/>
        </p:nvSpPr>
        <p:spPr>
          <a:xfrm>
            <a:off x="7703343" y="3309937"/>
            <a:ext cx="130968" cy="119062"/>
          </a:xfrm>
          <a:prstGeom prst="ellipse">
            <a:avLst/>
          </a:prstGeom>
          <a:solidFill>
            <a:srgbClr val="D41B2C"/>
          </a:solidFill>
          <a:ln>
            <a:solidFill>
              <a:srgbClr val="C718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CD6EC6-ECD2-D445-86A1-B8AD732E21E8}"/>
              </a:ext>
            </a:extLst>
          </p:cNvPr>
          <p:cNvSpPr/>
          <p:nvPr/>
        </p:nvSpPr>
        <p:spPr>
          <a:xfrm>
            <a:off x="7917656" y="4768453"/>
            <a:ext cx="130968" cy="119062"/>
          </a:xfrm>
          <a:prstGeom prst="ellipse">
            <a:avLst/>
          </a:prstGeom>
          <a:solidFill>
            <a:srgbClr val="D6E80C"/>
          </a:solidFill>
          <a:ln>
            <a:solidFill>
              <a:srgbClr val="D6E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F9DAE2-BFBA-0370-8769-EFD76CC53A6A}"/>
              </a:ext>
            </a:extLst>
          </p:cNvPr>
          <p:cNvSpPr/>
          <p:nvPr/>
        </p:nvSpPr>
        <p:spPr>
          <a:xfrm>
            <a:off x="6030515" y="4827984"/>
            <a:ext cx="130968" cy="119062"/>
          </a:xfrm>
          <a:prstGeom prst="ellipse">
            <a:avLst/>
          </a:prstGeom>
          <a:solidFill>
            <a:srgbClr val="D41B2C"/>
          </a:solidFill>
          <a:ln>
            <a:solidFill>
              <a:srgbClr val="D41B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F5E5F22-E261-2DE3-85EE-CE5290C0A81E}"/>
              </a:ext>
            </a:extLst>
          </p:cNvPr>
          <p:cNvSpPr/>
          <p:nvPr/>
        </p:nvSpPr>
        <p:spPr>
          <a:xfrm>
            <a:off x="6024562" y="3065859"/>
            <a:ext cx="130968" cy="119062"/>
          </a:xfrm>
          <a:prstGeom prst="ellipse">
            <a:avLst/>
          </a:prstGeom>
          <a:solidFill>
            <a:srgbClr val="D6E80C"/>
          </a:solidFill>
          <a:ln>
            <a:solidFill>
              <a:srgbClr val="D6E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1085A11-9F6B-830D-F053-F61844192AD9}"/>
              </a:ext>
            </a:extLst>
          </p:cNvPr>
          <p:cNvSpPr/>
          <p:nvPr/>
        </p:nvSpPr>
        <p:spPr>
          <a:xfrm>
            <a:off x="4572000" y="3369468"/>
            <a:ext cx="130968" cy="119062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3E57A3-51A5-4E77-9CA3-A16022445870}"/>
              </a:ext>
            </a:extLst>
          </p:cNvPr>
          <p:cNvSpPr/>
          <p:nvPr/>
        </p:nvSpPr>
        <p:spPr>
          <a:xfrm>
            <a:off x="4024312" y="4768453"/>
            <a:ext cx="130968" cy="119062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1626A38-BA97-A121-403D-9DD64D70BAD3}"/>
              </a:ext>
            </a:extLst>
          </p:cNvPr>
          <p:cNvCxnSpPr/>
          <p:nvPr/>
        </p:nvCxnSpPr>
        <p:spPr>
          <a:xfrm>
            <a:off x="2512218" y="2488406"/>
            <a:ext cx="2107406" cy="940593"/>
          </a:xfrm>
          <a:prstGeom prst="straightConnector1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C4503F0-D789-AF4A-8E15-57BF7597D7F4}"/>
              </a:ext>
            </a:extLst>
          </p:cNvPr>
          <p:cNvCxnSpPr/>
          <p:nvPr/>
        </p:nvCxnSpPr>
        <p:spPr>
          <a:xfrm>
            <a:off x="2500312" y="4536281"/>
            <a:ext cx="1559718" cy="285749"/>
          </a:xfrm>
          <a:prstGeom prst="straightConnector1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39F59BF-C6CC-A119-2572-107BE9EB9103}"/>
              </a:ext>
            </a:extLst>
          </p:cNvPr>
          <p:cNvCxnSpPr/>
          <p:nvPr/>
        </p:nvCxnSpPr>
        <p:spPr>
          <a:xfrm>
            <a:off x="6072187" y="2071687"/>
            <a:ext cx="11906" cy="1023937"/>
          </a:xfrm>
          <a:prstGeom prst="straightConnector1">
            <a:avLst/>
          </a:prstGeom>
          <a:ln>
            <a:solidFill>
              <a:srgbClr val="D6E80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04ADF03-6724-3282-D70E-F8E51B0EF3AE}"/>
              </a:ext>
            </a:extLst>
          </p:cNvPr>
          <p:cNvCxnSpPr/>
          <p:nvPr/>
        </p:nvCxnSpPr>
        <p:spPr>
          <a:xfrm flipH="1">
            <a:off x="7810500" y="2536031"/>
            <a:ext cx="2119312" cy="809624"/>
          </a:xfrm>
          <a:prstGeom prst="straightConnector1">
            <a:avLst/>
          </a:prstGeom>
          <a:ln>
            <a:solidFill>
              <a:srgbClr val="C7181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D099E5E-4268-9410-BF07-24FF2CA60416}"/>
              </a:ext>
            </a:extLst>
          </p:cNvPr>
          <p:cNvCxnSpPr/>
          <p:nvPr/>
        </p:nvCxnSpPr>
        <p:spPr>
          <a:xfrm flipH="1">
            <a:off x="8001000" y="4786312"/>
            <a:ext cx="1928812" cy="35718"/>
          </a:xfrm>
          <a:prstGeom prst="straightConnector1">
            <a:avLst/>
          </a:prstGeom>
          <a:ln>
            <a:solidFill>
              <a:srgbClr val="D6E80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2C57BC8-E1A1-543C-C3BE-B6C38DF83847}"/>
              </a:ext>
            </a:extLst>
          </p:cNvPr>
          <p:cNvCxnSpPr/>
          <p:nvPr/>
        </p:nvCxnSpPr>
        <p:spPr>
          <a:xfrm flipV="1">
            <a:off x="6084093" y="4917281"/>
            <a:ext cx="11906" cy="416718"/>
          </a:xfrm>
          <a:prstGeom prst="straightConnector1">
            <a:avLst/>
          </a:prstGeom>
          <a:ln>
            <a:solidFill>
              <a:srgbClr val="D41B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8A33522-C06C-22B9-BFA1-2BC528D6FDD6}"/>
              </a:ext>
            </a:extLst>
          </p:cNvPr>
          <p:cNvSpPr/>
          <p:nvPr/>
        </p:nvSpPr>
        <p:spPr>
          <a:xfrm>
            <a:off x="229308" y="5388364"/>
            <a:ext cx="3230519" cy="682524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/>
              <a:t>Final concentration (experimental):</a:t>
            </a:r>
          </a:p>
          <a:p>
            <a:pPr algn="ctr"/>
            <a:r>
              <a:rPr lang="en-US" sz="1400"/>
              <a:t>0.00294% NR PS NP</a:t>
            </a:r>
          </a:p>
          <a:p>
            <a:pPr algn="ctr"/>
            <a:r>
              <a:rPr lang="en-US" sz="1400"/>
              <a:t>0.00235% YG PS NP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4F1341-9BFD-067E-98B8-0EF1F23A3678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17F52F-6B15-7564-CFEA-54F1B2A74391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</p:spTree>
    <p:extLst>
      <p:ext uri="{BB962C8B-B14F-4D97-AF65-F5344CB8AC3E}">
        <p14:creationId xmlns:p14="http://schemas.microsoft.com/office/powerpoint/2010/main" val="367971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97D02-EC41-9C52-CDBB-CC1017106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0E8C397-9361-CFDE-5810-7F33A1AA084E}"/>
              </a:ext>
            </a:extLst>
          </p:cNvPr>
          <p:cNvSpPr/>
          <p:nvPr/>
        </p:nvSpPr>
        <p:spPr>
          <a:xfrm>
            <a:off x="-1580" y="-3029"/>
            <a:ext cx="12191999" cy="1293988"/>
          </a:xfrm>
          <a:prstGeom prst="rect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4400" b="1">
                <a:solidFill>
                  <a:schemeClr val="tx1"/>
                </a:solidFill>
              </a:rPr>
              <a:t> Cryostat Microtome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452F3-6E00-2503-92D2-2D40C329E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881" y="16510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b="1" dirty="0" smtClean="0">
                <a:solidFill>
                  <a:schemeClr val="tx1"/>
                </a:solidFill>
              </a:rPr>
              <a:t>9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FE8349-0718-D6D0-F428-B9775DE2A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238" y="1720454"/>
            <a:ext cx="2289571" cy="4077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D7F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F96186DC-9F54-3C55-906B-3DD48966FA76}"/>
              </a:ext>
            </a:extLst>
          </p:cNvPr>
          <p:cNvSpPr/>
          <p:nvPr/>
        </p:nvSpPr>
        <p:spPr>
          <a:xfrm>
            <a:off x="3662666" y="3560052"/>
            <a:ext cx="1183846" cy="270439"/>
          </a:xfrm>
          <a:prstGeom prst="rightArrow">
            <a:avLst/>
          </a:prstGeom>
          <a:solidFill>
            <a:srgbClr val="D41B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C5DB5E-88E6-ECCB-8555-9EF3C9412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1870" y="2309269"/>
            <a:ext cx="4278296" cy="51338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/>
            <a:r>
              <a:rPr lang="en-US" sz="2000"/>
              <a:t>Samples of plant tissue taken from control and experimental plants</a:t>
            </a:r>
            <a:endParaRPr lang="en-US"/>
          </a:p>
          <a:p>
            <a:pPr marL="342900" indent="-342900" algn="just"/>
            <a:r>
              <a:rPr lang="en-US" sz="2000"/>
              <a:t>Plant tissue sliced thinly using cryostat microtome</a:t>
            </a:r>
          </a:p>
          <a:p>
            <a:pPr marL="342900" indent="-342900" algn="just"/>
            <a:r>
              <a:rPr lang="en-US" sz="2000"/>
              <a:t>Slices prepared on microscope slide and used for observation and imaging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65D343-5797-F5CA-209F-53FD7DF08AA3}"/>
              </a:ext>
            </a:extLst>
          </p:cNvPr>
          <p:cNvSpPr/>
          <p:nvPr/>
        </p:nvSpPr>
        <p:spPr>
          <a:xfrm>
            <a:off x="-7534" y="6345666"/>
            <a:ext cx="12191999" cy="52008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520A6D-350C-DD47-93FD-D600A2CB466D}"/>
              </a:ext>
            </a:extLst>
          </p:cNvPr>
          <p:cNvSpPr txBox="1"/>
          <p:nvPr/>
        </p:nvSpPr>
        <p:spPr>
          <a:xfrm>
            <a:off x="0" y="6345634"/>
            <a:ext cx="80486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Segoe UI"/>
              </a:rPr>
              <a:t>Bioremediation of </a:t>
            </a:r>
            <a:r>
              <a:rPr lang="en-US" sz="1400" b="1" err="1">
                <a:cs typeface="Segoe UI"/>
              </a:rPr>
              <a:t>Nanoplastics</a:t>
            </a:r>
            <a:r>
              <a:rPr lang="en-US" sz="1400" b="1">
                <a:cs typeface="Segoe UI"/>
              </a:rPr>
              <a:t> Using Mycelium Paddy </a:t>
            </a:r>
            <a:r>
              <a:rPr lang="en-US" sz="1400" b="1" err="1">
                <a:cs typeface="Segoe UI"/>
              </a:rPr>
              <a:t>Biopods</a:t>
            </a:r>
            <a:r>
              <a:rPr lang="en-US" sz="1400" b="1">
                <a:cs typeface="Segoe UI"/>
              </a:rPr>
              <a:t> and Plants</a:t>
            </a:r>
          </a:p>
          <a:p>
            <a:r>
              <a:rPr lang="en-US" sz="1400" b="1">
                <a:cs typeface="Segoe UI"/>
              </a:rPr>
              <a:t>NEU Young Scholars Program June 22, 2026 – July 30, 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665842-A6E9-7672-96A8-61B22CB56D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4400" y="2272814"/>
            <a:ext cx="4085773" cy="298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D7F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579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7c4ec06-6060-48ba-a8ce-c8a9c536e115}" enabled="1" method="Privileged" siteId="{a8eec281-aaa3-4dae-ac9b-9a398b9215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1835</Words>
  <Application>Microsoft Office PowerPoint</Application>
  <PresentationFormat>Widescreen</PresentationFormat>
  <Paragraphs>206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Arial,Sans-Serif</vt:lpstr>
      <vt:lpstr>Courier New</vt:lpstr>
      <vt:lpstr>Segoe UI</vt:lpstr>
      <vt:lpstr>Times New Roman</vt:lpstr>
      <vt:lpstr>office theme</vt:lpstr>
      <vt:lpstr>Bioremediation of Nanoplastics Using Mycelium Paddy Biopods and Plants</vt:lpstr>
      <vt:lpstr>Abstract</vt:lpstr>
      <vt:lpstr>Background</vt:lpstr>
      <vt:lpstr>Dynamic Light Scattering (DLS) Data</vt:lpstr>
      <vt:lpstr>Dynamic Light Scattering (DLS) Data</vt:lpstr>
      <vt:lpstr>PowerPoint Presentation</vt:lpstr>
      <vt:lpstr>PowerPoint Presentation</vt:lpstr>
      <vt:lpstr>PowerPoint Presentation</vt:lpstr>
      <vt:lpstr>PowerPoint Presentation</vt:lpstr>
      <vt:lpstr>N. benthamiana Biopod Overlay</vt:lpstr>
      <vt:lpstr>N. benthamiana Plant Tissue Overlay</vt:lpstr>
      <vt:lpstr>O. sativa Biopod Overlay</vt:lpstr>
      <vt:lpstr>O. sativa Plant Tissue Overlay</vt:lpstr>
      <vt:lpstr>Fluorescence Intensity Results</vt:lpstr>
      <vt:lpstr>Fluorescence Intensity Results</vt:lpstr>
      <vt:lpstr>Conclusion and Future Steps</vt:lpstr>
      <vt:lpstr>Acknowledgements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Fuchs, Nicolas</cp:lastModifiedBy>
  <cp:revision>4</cp:revision>
  <dcterms:created xsi:type="dcterms:W3CDTF">2026-07-07T13:57:33Z</dcterms:created>
  <dcterms:modified xsi:type="dcterms:W3CDTF">2026-07-29T16:08:20Z</dcterms:modified>
</cp:coreProperties>
</file>