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69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56">
          <p15:clr>
            <a:srgbClr val="747775"/>
          </p15:clr>
        </p15:guide>
        <p15:guide id="2" orient="horz" pos="73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3" d="100"/>
          <a:sy n="203" d="100"/>
        </p:scale>
        <p:origin x="426" y="192"/>
      </p:cViewPr>
      <p:guideLst>
        <p:guide orient="horz" pos="356"/>
        <p:guide orient="horz" pos="73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3f5d731dc8c_8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3f5d731dc8c_8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3f96322902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3f96322902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3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Significant H2O2 production, maximum at 30 ppm for 2:1 SAC produced at 600°C for 2h. </a:t>
            </a:r>
            <a:endParaRPr sz="163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3f5d731dc8c_1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3f5d731dc8c_1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2ed4a248cbe_0_1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2ed4a248cbe_0_1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2ed4a248cbe_0_1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2ed4a248cbe_0_1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3f5d731dc8c_10_168:notes"/>
          <p:cNvSpPr txBox="1"/>
          <p:nvPr/>
        </p:nvSpPr>
        <p:spPr>
          <a:xfrm>
            <a:off x="3884612" y="8685211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0"/>
              <a:buFont typeface="Arial"/>
              <a:buNone/>
            </a:pPr>
            <a:fld id="{00000000-1234-1234-1234-123412341234}" type="slidenum">
              <a:rPr lang="en" sz="8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8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g3f5d731dc8c_1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8" name="Google Shape;1318;g3f5d731dc8c_1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r>
              <a:rPr lang="en"/>
              <a:t>The loose GAC removed MB at a faster rate, but the cathodes (#1 and #2), removed more MB percentage-wise within the time frame.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5c841cfa9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5c841cfa9_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PROTECT aims to investigate environmental contamination and adverse birth outcomes in Puerto Rico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Emerging Contaminants (ECs) in drinking water are known to cause: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Preterm births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Pregnancy complications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Other disease &amp; health complications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Goal: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Develop a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portable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low-maintenance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, and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sustainable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water filtration technology that can be used by the people of Puerto Rico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ee7568edf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ee7568edf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PROTECT aims to investigate environmental contamination and adverse birth outcomes in Puerto Rico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Emerging Contaminants (ECs) in drinking water are known to cause: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Preterm births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Pregnancy complications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931333" lvl="1" indent="-323497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○"/>
            </a:pP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Other disease &amp; health complications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3498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428"/>
              <a:buFont typeface="Lato"/>
              <a:buChar char="●"/>
            </a:pPr>
            <a:r>
              <a:rPr lang="en" sz="1428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Goal: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Develop a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portable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low-maintenance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, and </a:t>
            </a:r>
            <a:r>
              <a:rPr lang="en" sz="1428" u="sng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sustainable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water filtration technology that can be used by the people of Puerto Rico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44f64de163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44f64de163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5667" lvl="0" indent="-329848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528"/>
              <a:buFont typeface="Lato"/>
              <a:buChar char="●"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Disposable water filters can become environmental waste</a:t>
            </a:r>
            <a:endParaRPr sz="15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9848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528"/>
              <a:buFont typeface="Lato"/>
              <a:buChar char="●"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Heating up used filters can remove trapped waste, but this process is very energy intensive and is not generally accessible to the public.</a:t>
            </a:r>
            <a:endParaRPr sz="15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9848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528"/>
              <a:buFont typeface="Lato"/>
              <a:buChar char="●"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Many filters are replaced before their expiration date due to being clogged with pollutants.</a:t>
            </a:r>
            <a:endParaRPr sz="15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29848" algn="l" rtl="0"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1528"/>
              <a:buFont typeface="Lato"/>
              <a:buChar char="●"/>
            </a:pPr>
            <a:r>
              <a:rPr lang="en" sz="1528">
                <a:solidFill>
                  <a:srgbClr val="0097A7"/>
                </a:solidFill>
                <a:latin typeface="Lato"/>
                <a:ea typeface="Lato"/>
                <a:cs typeface="Lato"/>
                <a:sym typeface="Lato"/>
              </a:rPr>
              <a:t>Carbon cathodes act as a solution to water pollution and sustainability.</a:t>
            </a:r>
            <a:endParaRPr sz="1528">
              <a:solidFill>
                <a:srgbClr val="0097A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28">
                <a:solidFill>
                  <a:srgbClr val="0097A7"/>
                </a:solidFill>
                <a:latin typeface="Lato"/>
                <a:ea typeface="Lato"/>
                <a:cs typeface="Lato"/>
                <a:sym typeface="Lato"/>
              </a:rPr>
              <a:t>Polarity reversal - longer lasting filtration, h2o2 breaks down contaminants</a:t>
            </a:r>
            <a:endParaRPr sz="1528">
              <a:solidFill>
                <a:srgbClr val="0097A7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2ed4a248cbe_0_1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2ed4a248cbe_0_1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Sargassum is an invasive seaweed in Puerto Rico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When washed up and left to decompose on a beach it releases hydrogen sulfide gas → respiratory irritation and headaches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Large belts in the ocean blocks sunlight → environmental harm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Makes beaches smell → harms tourism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0252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534"/>
              <a:buFont typeface="Lato"/>
              <a:buChar char="●"/>
            </a:pPr>
            <a:r>
              <a:rPr lang="en" sz="1534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Bamboo is an invasive species that has been spreading across Puerto rico</a:t>
            </a:r>
            <a:endParaRPr sz="1534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0252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534"/>
              <a:buFont typeface="Lato"/>
              <a:buChar char="●"/>
            </a:pPr>
            <a:r>
              <a:rPr lang="en" sz="1534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It crowds out native plants → loss of biodiversity</a:t>
            </a:r>
            <a:endParaRPr sz="1534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70dc722db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70dc722db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70dc722db3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370dc722db3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200 mL of MB solution were prepared at concentrations of 10, 20, 30, 40, and 50 ppm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1.5 g of BB or SAC was added to each beaker and samples were taken at t = 0, 5, 10, 15, 20, 30, 45, 60, 80, 100, 120, 150, 180, and 1440 min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At each time point, an aliquot was taken using a needle and syringe and filtered into a cuvette with a 0.2um filter.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All samples were analyzed on a UV-Vis Spectrophotometer at 665 nm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70dc722db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370dc722db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370dc722db3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370dc722db3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3125" tIns="93125" rIns="93125" bIns="931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1pPr>
            <a:lvl2pPr lvl="1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2pPr>
            <a:lvl3pPr lvl="2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3pPr>
            <a:lvl4pPr lvl="3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4pPr>
            <a:lvl5pPr lvl="4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5pPr>
            <a:lvl6pPr lvl="5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6pPr>
            <a:lvl7pPr lvl="6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7pPr>
            <a:lvl8pPr lvl="7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8pPr>
            <a:lvl9pPr lvl="8" algn="ctr">
              <a:spcBef>
                <a:spcPts val="0"/>
              </a:spcBef>
              <a:spcAft>
                <a:spcPts val="0"/>
              </a:spcAft>
              <a:buSzPts val="5296"/>
              <a:buNone/>
              <a:defRPr sz="5296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3125" tIns="93125" rIns="93125" bIns="931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1pPr>
            <a:lvl2pPr lvl="1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2pPr>
            <a:lvl3pPr lvl="2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3pPr>
            <a:lvl4pPr lvl="3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4pPr>
            <a:lvl5pPr lvl="4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5pPr>
            <a:lvl6pPr lvl="5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6pPr>
            <a:lvl7pPr lvl="6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7pPr>
            <a:lvl8pPr lvl="7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8pPr>
            <a:lvl9pPr lvl="8" algn="ctr">
              <a:spcBef>
                <a:spcPts val="0"/>
              </a:spcBef>
              <a:spcAft>
                <a:spcPts val="0"/>
              </a:spcAft>
              <a:buSzPts val="12222"/>
              <a:buNone/>
              <a:defRPr sz="12222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45016" algn="ctr">
              <a:spcBef>
                <a:spcPts val="0"/>
              </a:spcBef>
              <a:spcAft>
                <a:spcPts val="0"/>
              </a:spcAft>
              <a:buSzPts val="1833"/>
              <a:buChar char="●"/>
              <a:defRPr sz="1833"/>
            </a:lvl1pPr>
            <a:lvl2pPr marL="914400" lvl="1" indent="-319147" algn="ctr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marL="1371600" lvl="2" indent="-319147" algn="ctr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marL="1828800" lvl="3" indent="-319147" algn="ctr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marL="2286000" lvl="4" indent="-319147" algn="ctr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marL="2743200" lvl="5" indent="-319147" algn="ctr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marL="3200400" lvl="6" indent="-319147" algn="ctr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marL="3657600" lvl="7" indent="-319146" algn="ctr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marL="4114800" lvl="8" indent="-319146" algn="ctr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Font typeface="Arial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3191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1pPr>
            <a:lvl2pPr marL="914400" lvl="1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2pPr>
            <a:lvl3pPr marL="1371600" lvl="2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3pPr>
            <a:lvl4pPr marL="1828800" lvl="3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4pPr>
            <a:lvl5pPr marL="2286000" lvl="4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5pPr>
            <a:lvl6pPr marL="2743200" lvl="5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6pPr>
            <a:lvl7pPr marL="3200400" lvl="6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7pPr>
            <a:lvl8pPr marL="3657600" lvl="7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8pPr>
            <a:lvl9pPr marL="4114800" lvl="8" indent="-306211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1222"/>
              <a:buFont typeface="Arial"/>
              <a:buChar char="■"/>
              <a:defRPr sz="1222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3191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1pPr>
            <a:lvl2pPr marL="914400" lvl="1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2pPr>
            <a:lvl3pPr marL="1371600" lvl="2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3pPr>
            <a:lvl4pPr marL="1828800" lvl="3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4pPr>
            <a:lvl5pPr marL="2286000" lvl="4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5pPr>
            <a:lvl6pPr marL="2743200" lvl="5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6pPr>
            <a:lvl7pPr marL="3200400" lvl="6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7pPr>
            <a:lvl8pPr marL="3657600" lvl="7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8pPr>
            <a:lvl9pPr marL="4114800" lvl="8" indent="-306211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1222"/>
              <a:buFont typeface="Arial"/>
              <a:buChar char="■"/>
              <a:defRPr sz="1222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Font typeface="Arial"/>
              <a:buNone/>
              <a:defRPr sz="285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Font typeface="Arial"/>
              <a:buNone/>
              <a:defRPr sz="244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30621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1pPr>
            <a:lvl2pPr marL="914400" lvl="1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2pPr>
            <a:lvl3pPr marL="1371600" lvl="2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3pPr>
            <a:lvl4pPr marL="1828800" lvl="3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4pPr>
            <a:lvl5pPr marL="2286000" lvl="4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5pPr>
            <a:lvl6pPr marL="2743200" lvl="5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■"/>
              <a:defRPr sz="1222"/>
            </a:lvl6pPr>
            <a:lvl7pPr marL="3200400" lvl="6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●"/>
              <a:defRPr sz="1222"/>
            </a:lvl7pPr>
            <a:lvl8pPr marL="3657600" lvl="7" indent="-306211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222"/>
              <a:buFont typeface="Arial"/>
              <a:buChar char="○"/>
              <a:defRPr sz="1222"/>
            </a:lvl8pPr>
            <a:lvl9pPr marL="4114800" lvl="8" indent="-306211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1222"/>
              <a:buFont typeface="Arial"/>
              <a:buChar char="■"/>
              <a:defRPr sz="1222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Font typeface="Arial"/>
              <a:buNone/>
              <a:defRPr sz="509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93"/>
              <a:buNone/>
              <a:defRPr sz="5093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</a:pPr>
            <a:endParaRPr sz="30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Font typeface="Arial"/>
              <a:buNone/>
              <a:defRPr sz="448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81"/>
              <a:buNone/>
              <a:defRPr sz="4481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Font typeface="Arial"/>
              <a:buNone/>
              <a:defRPr sz="2139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457200" lvl="0" indent="-34501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33"/>
              <a:buFont typeface="Arial"/>
              <a:buChar char="●"/>
              <a:defRPr sz="1833"/>
            </a:lvl1pPr>
            <a:lvl2pPr marL="914400" lvl="1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2pPr>
            <a:lvl3pPr marL="1371600" lvl="2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■"/>
              <a:defRPr sz="1426"/>
            </a:lvl3pPr>
            <a:lvl4pPr marL="1828800" lvl="3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4pPr>
            <a:lvl5pPr marL="2286000" lvl="4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5pPr>
            <a:lvl6pPr marL="2743200" lvl="5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■"/>
              <a:defRPr sz="1426"/>
            </a:lvl6pPr>
            <a:lvl7pPr marL="3200400" lvl="6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7pPr>
            <a:lvl8pPr marL="3657600" lvl="7" indent="-319146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8pPr>
            <a:lvl9pPr marL="4114800" lvl="8" indent="-319146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1426"/>
              <a:buFont typeface="Arial"/>
              <a:buChar char="■"/>
              <a:defRPr sz="1426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457200" lvl="0" indent="-34501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Font typeface="Arial"/>
              <a:buChar char="●"/>
              <a:defRPr sz="1833"/>
            </a:lvl1pPr>
            <a:lvl2pPr marL="914400" lvl="1" indent="-2480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6"/>
              <a:buChar char="○"/>
              <a:defRPr sz="1426"/>
            </a:lvl2pPr>
            <a:lvl3pPr marL="1371600" lvl="2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■"/>
              <a:defRPr sz="1426"/>
            </a:lvl3pPr>
            <a:lvl4pPr marL="1828800" lvl="3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●"/>
              <a:defRPr sz="1426"/>
            </a:lvl4pPr>
            <a:lvl5pPr marL="2286000" lvl="4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○"/>
              <a:defRPr sz="1426"/>
            </a:lvl5pPr>
            <a:lvl6pPr marL="2743200" lvl="5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■"/>
              <a:defRPr sz="1426"/>
            </a:lvl6pPr>
            <a:lvl7pPr marL="3200400" lvl="6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●"/>
              <a:defRPr sz="1426"/>
            </a:lvl7pPr>
            <a:lvl8pPr marL="3657600" lvl="7" indent="-248003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306"/>
              <a:buChar char="○"/>
              <a:defRPr sz="1426"/>
            </a:lvl8pPr>
            <a:lvl9pPr marL="4114800" lvl="8" indent="-248003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306"/>
              <a:buChar char="■"/>
              <a:defRPr sz="1426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Font typeface="Arial"/>
              <a:buNone/>
              <a:defRPr sz="1263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30"/>
              <a:buNone/>
              <a:defRPr sz="1263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34501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33"/>
              <a:buFont typeface="Arial"/>
              <a:buChar char="●"/>
              <a:defRPr sz="1833"/>
            </a:lvl1pPr>
            <a:lvl2pPr marL="914400" lvl="1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2pPr>
            <a:lvl3pPr marL="1371600" lvl="2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■"/>
              <a:defRPr sz="1426"/>
            </a:lvl3pPr>
            <a:lvl4pPr marL="1828800" lvl="3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4pPr>
            <a:lvl5pPr marL="2286000" lvl="4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5pPr>
            <a:lvl6pPr marL="2743200" lvl="5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■"/>
              <a:defRPr sz="1426"/>
            </a:lvl6pPr>
            <a:lvl7pPr marL="3200400" lvl="6" indent="-319147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●"/>
              <a:defRPr sz="1426"/>
            </a:lvl7pPr>
            <a:lvl8pPr marL="3657600" lvl="7" indent="-319146" algn="ctr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SzPts val="1426"/>
              <a:buFont typeface="Arial"/>
              <a:buChar char="○"/>
              <a:defRPr sz="1426"/>
            </a:lvl8pPr>
            <a:lvl9pPr marL="4114800" lvl="8" indent="-319146" algn="ctr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SzPts val="1426"/>
              <a:buFont typeface="Arial"/>
              <a:buChar char="■"/>
              <a:defRPr sz="1426"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2pPr>
            <a:lvl3pPr lvl="2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3pPr>
            <a:lvl4pPr lvl="3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4pPr>
            <a:lvl5pPr lvl="4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5pPr>
            <a:lvl6pPr lvl="5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6pPr>
            <a:lvl7pPr lvl="6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7pPr>
            <a:lvl8pPr lvl="7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8pPr>
            <a:lvl9pPr lvl="8" algn="ctr">
              <a:spcBef>
                <a:spcPts val="0"/>
              </a:spcBef>
              <a:spcAft>
                <a:spcPts val="0"/>
              </a:spcAft>
              <a:buSzPts val="3667"/>
              <a:buNone/>
              <a:defRPr sz="3667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1pPr>
            <a:lvl2pPr lvl="1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45016">
              <a:spcBef>
                <a:spcPts val="0"/>
              </a:spcBef>
              <a:spcAft>
                <a:spcPts val="0"/>
              </a:spcAft>
              <a:buSzPts val="1833"/>
              <a:buChar char="●"/>
              <a:defRPr sz="1833"/>
            </a:lvl1pPr>
            <a:lvl2pPr marL="914400" lvl="1" indent="-319147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marL="1371600" lvl="2" indent="-319147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marL="1828800" lvl="3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marL="2286000" lvl="4" indent="-319147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marL="2743200" lvl="5" indent="-319147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marL="3200400" lvl="6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marL="3657600" lvl="7" indent="-319146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marL="4114800" lvl="8" indent="-319146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1pPr>
            <a:lvl2pPr lvl="1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1pPr>
            <a:lvl2pPr marL="914400" lvl="1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2pPr>
            <a:lvl3pPr marL="1371600" lvl="2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3pPr>
            <a:lvl4pPr marL="1828800" lvl="3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4pPr>
            <a:lvl5pPr marL="2286000" lvl="4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5pPr>
            <a:lvl6pPr marL="2743200" lvl="5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6pPr>
            <a:lvl7pPr marL="3200400" lvl="6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7pPr>
            <a:lvl8pPr marL="3657600" lvl="7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8pPr>
            <a:lvl9pPr marL="4114800" lvl="8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1pPr>
            <a:lvl2pPr marL="914400" lvl="1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2pPr>
            <a:lvl3pPr marL="1371600" lvl="2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3pPr>
            <a:lvl4pPr marL="1828800" lvl="3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4pPr>
            <a:lvl5pPr marL="2286000" lvl="4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5pPr>
            <a:lvl6pPr marL="2743200" lvl="5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6pPr>
            <a:lvl7pPr marL="3200400" lvl="6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7pPr>
            <a:lvl8pPr marL="3657600" lvl="7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8pPr>
            <a:lvl9pPr marL="4114800" lvl="8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1pPr>
            <a:lvl2pPr lvl="1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3125" tIns="93125" rIns="93125" bIns="931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1pPr>
            <a:lvl2pPr lvl="1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2pPr>
            <a:lvl3pPr lvl="2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3pPr>
            <a:lvl4pPr lvl="3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4pPr>
            <a:lvl5pPr lvl="4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5pPr>
            <a:lvl6pPr lvl="5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6pPr>
            <a:lvl7pPr lvl="6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7pPr>
            <a:lvl8pPr lvl="7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8pPr>
            <a:lvl9pPr lvl="8">
              <a:spcBef>
                <a:spcPts val="0"/>
              </a:spcBef>
              <a:spcAft>
                <a:spcPts val="0"/>
              </a:spcAft>
              <a:buSzPts val="2444"/>
              <a:buNone/>
              <a:defRPr sz="2444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1pPr>
            <a:lvl2pPr marL="914400" lvl="1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2pPr>
            <a:lvl3pPr marL="1371600" lvl="2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3pPr>
            <a:lvl4pPr marL="1828800" lvl="3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4pPr>
            <a:lvl5pPr marL="2286000" lvl="4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5pPr>
            <a:lvl6pPr marL="2743200" lvl="5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6pPr>
            <a:lvl7pPr marL="3200400" lvl="6" indent="-306211">
              <a:spcBef>
                <a:spcPts val="0"/>
              </a:spcBef>
              <a:spcAft>
                <a:spcPts val="0"/>
              </a:spcAft>
              <a:buSzPts val="1222"/>
              <a:buChar char="●"/>
              <a:defRPr sz="1222"/>
            </a:lvl7pPr>
            <a:lvl8pPr marL="3657600" lvl="7" indent="-306211">
              <a:spcBef>
                <a:spcPts val="0"/>
              </a:spcBef>
              <a:spcAft>
                <a:spcPts val="0"/>
              </a:spcAft>
              <a:buSzPts val="1222"/>
              <a:buChar char="○"/>
              <a:defRPr sz="1222"/>
            </a:lvl8pPr>
            <a:lvl9pPr marL="4114800" lvl="8" indent="-306211">
              <a:spcBef>
                <a:spcPts val="0"/>
              </a:spcBef>
              <a:spcAft>
                <a:spcPts val="0"/>
              </a:spcAft>
              <a:buSzPts val="1222"/>
              <a:buChar char="■"/>
              <a:defRPr sz="1222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1pPr>
            <a:lvl2pPr lvl="1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2pPr>
            <a:lvl3pPr lvl="2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3pPr>
            <a:lvl4pPr lvl="3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4pPr>
            <a:lvl5pPr lvl="4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5pPr>
            <a:lvl6pPr lvl="5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6pPr>
            <a:lvl7pPr lvl="6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7pPr>
            <a:lvl8pPr lvl="7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8pPr>
            <a:lvl9pPr lvl="8">
              <a:spcBef>
                <a:spcPts val="0"/>
              </a:spcBef>
              <a:spcAft>
                <a:spcPts val="0"/>
              </a:spcAft>
              <a:buSzPts val="4889"/>
              <a:buNone/>
              <a:defRPr sz="4889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3125" tIns="93125" rIns="93125" bIns="931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3125" tIns="93125" rIns="93125" bIns="931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1pPr>
            <a:lvl2pPr lvl="1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2pPr>
            <a:lvl3pPr lvl="2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3pPr>
            <a:lvl4pPr lvl="3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4pPr>
            <a:lvl5pPr lvl="4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5pPr>
            <a:lvl6pPr lvl="5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6pPr>
            <a:lvl7pPr lvl="6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7pPr>
            <a:lvl8pPr lvl="7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8pPr>
            <a:lvl9pPr lvl="8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3125" tIns="93125" rIns="93125" bIns="931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marL="457200" lvl="0" indent="-345016">
              <a:spcBef>
                <a:spcPts val="0"/>
              </a:spcBef>
              <a:spcAft>
                <a:spcPts val="0"/>
              </a:spcAft>
              <a:buSzPts val="1833"/>
              <a:buChar char="●"/>
              <a:defRPr sz="1833"/>
            </a:lvl1pPr>
            <a:lvl2pPr marL="914400" lvl="1" indent="-319147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marL="1371600" lvl="2" indent="-319147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marL="1828800" lvl="3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marL="2286000" lvl="4" indent="-319147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marL="2743200" lvl="5" indent="-319147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marL="3200400" lvl="6" indent="-319147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marL="3657600" lvl="7" indent="-319146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marL="4114800" lvl="8" indent="-319146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1833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>
            <a:lvl1pPr lvl="0">
              <a:buNone/>
              <a:defRPr sz="1019"/>
            </a:lvl1pPr>
            <a:lvl2pPr lvl="1">
              <a:buNone/>
              <a:defRPr sz="1019"/>
            </a:lvl2pPr>
            <a:lvl3pPr lvl="2">
              <a:buNone/>
              <a:defRPr sz="1019"/>
            </a:lvl3pPr>
            <a:lvl4pPr lvl="3">
              <a:buNone/>
              <a:defRPr sz="1019"/>
            </a:lvl4pPr>
            <a:lvl5pPr lvl="4">
              <a:buNone/>
              <a:defRPr sz="1019"/>
            </a:lvl5pPr>
            <a:lvl6pPr lvl="5">
              <a:buNone/>
              <a:defRPr sz="1019"/>
            </a:lvl6pPr>
            <a:lvl7pPr lvl="6">
              <a:buNone/>
              <a:defRPr sz="1019"/>
            </a:lvl7pPr>
            <a:lvl8pPr lvl="7">
              <a:buNone/>
              <a:defRPr sz="1019"/>
            </a:lvl8pPr>
            <a:lvl9pPr lvl="8">
              <a:buNone/>
              <a:defRPr sz="1019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None/>
              <a:defRPr sz="2852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rmAutofit/>
          </a:bodyPr>
          <a:lstStyle>
            <a:lvl1pPr marL="457200" lvl="0" indent="-34501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33"/>
              <a:buChar char="●"/>
              <a:defRPr sz="1833">
                <a:solidFill>
                  <a:schemeClr val="dk2"/>
                </a:solidFill>
              </a:defRPr>
            </a:lvl1pPr>
            <a:lvl2pPr marL="914400" lvl="1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○"/>
              <a:defRPr sz="1426">
                <a:solidFill>
                  <a:schemeClr val="dk2"/>
                </a:solidFill>
              </a:defRPr>
            </a:lvl2pPr>
            <a:lvl3pPr marL="1371600" lvl="2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■"/>
              <a:defRPr sz="1426">
                <a:solidFill>
                  <a:schemeClr val="dk2"/>
                </a:solidFill>
              </a:defRPr>
            </a:lvl3pPr>
            <a:lvl4pPr marL="1828800" lvl="3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●"/>
              <a:defRPr sz="1426">
                <a:solidFill>
                  <a:schemeClr val="dk2"/>
                </a:solidFill>
              </a:defRPr>
            </a:lvl4pPr>
            <a:lvl5pPr marL="2286000" lvl="4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○"/>
              <a:defRPr sz="1426">
                <a:solidFill>
                  <a:schemeClr val="dk2"/>
                </a:solidFill>
              </a:defRPr>
            </a:lvl5pPr>
            <a:lvl6pPr marL="2743200" lvl="5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■"/>
              <a:defRPr sz="1426">
                <a:solidFill>
                  <a:schemeClr val="dk2"/>
                </a:solidFill>
              </a:defRPr>
            </a:lvl6pPr>
            <a:lvl7pPr marL="3200400" lvl="6" indent="-31914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●"/>
              <a:defRPr sz="1426">
                <a:solidFill>
                  <a:schemeClr val="dk2"/>
                </a:solidFill>
              </a:defRPr>
            </a:lvl7pPr>
            <a:lvl8pPr marL="3657600" lvl="7" indent="-31914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○"/>
              <a:defRPr sz="1426">
                <a:solidFill>
                  <a:schemeClr val="dk2"/>
                </a:solidFill>
              </a:defRPr>
            </a:lvl8pPr>
            <a:lvl9pPr marL="4114800" lvl="8" indent="-31914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26"/>
              <a:buChar char="■"/>
              <a:defRPr sz="1426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>
            <a:lvl1pPr lvl="0" algn="r">
              <a:buNone/>
              <a:defRPr sz="1019">
                <a:solidFill>
                  <a:schemeClr val="dk2"/>
                </a:solidFill>
              </a:defRPr>
            </a:lvl1pPr>
            <a:lvl2pPr lvl="1" algn="r">
              <a:buNone/>
              <a:defRPr sz="1019">
                <a:solidFill>
                  <a:schemeClr val="dk2"/>
                </a:solidFill>
              </a:defRPr>
            </a:lvl2pPr>
            <a:lvl3pPr lvl="2" algn="r">
              <a:buNone/>
              <a:defRPr sz="1019">
                <a:solidFill>
                  <a:schemeClr val="dk2"/>
                </a:solidFill>
              </a:defRPr>
            </a:lvl3pPr>
            <a:lvl4pPr lvl="3" algn="r">
              <a:buNone/>
              <a:defRPr sz="1019">
                <a:solidFill>
                  <a:schemeClr val="dk2"/>
                </a:solidFill>
              </a:defRPr>
            </a:lvl4pPr>
            <a:lvl5pPr lvl="4" algn="r">
              <a:buNone/>
              <a:defRPr sz="1019">
                <a:solidFill>
                  <a:schemeClr val="dk2"/>
                </a:solidFill>
              </a:defRPr>
            </a:lvl5pPr>
            <a:lvl6pPr lvl="5" algn="r">
              <a:buNone/>
              <a:defRPr sz="1019">
                <a:solidFill>
                  <a:schemeClr val="dk2"/>
                </a:solidFill>
              </a:defRPr>
            </a:lvl6pPr>
            <a:lvl7pPr lvl="6" algn="r">
              <a:buNone/>
              <a:defRPr sz="1019">
                <a:solidFill>
                  <a:schemeClr val="dk2"/>
                </a:solidFill>
              </a:defRPr>
            </a:lvl7pPr>
            <a:lvl8pPr lvl="7" algn="r">
              <a:buNone/>
              <a:defRPr sz="1019">
                <a:solidFill>
                  <a:schemeClr val="dk2"/>
                </a:solidFill>
              </a:defRPr>
            </a:lvl8pPr>
            <a:lvl9pPr lvl="8" algn="r">
              <a:buNone/>
              <a:defRPr sz="1019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2"/>
              <a:buFont typeface="Arial"/>
              <a:buNone/>
              <a:defRPr sz="28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marR="0" lvl="0" indent="-34501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33"/>
              <a:buFont typeface="Arial"/>
              <a:buChar char="●"/>
              <a:defRPr sz="18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○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■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●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○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■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9147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●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9146" algn="l">
              <a:lnSpc>
                <a:spcPct val="115000"/>
              </a:lnSpc>
              <a:spcBef>
                <a:spcPts val="1630"/>
              </a:spcBef>
              <a:spcAft>
                <a:spcPts val="0"/>
              </a:spcAft>
              <a:buClr>
                <a:schemeClr val="dk2"/>
              </a:buClr>
              <a:buSzPts val="1426"/>
              <a:buFont typeface="Arial"/>
              <a:buChar char="○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9146" algn="l">
              <a:lnSpc>
                <a:spcPct val="115000"/>
              </a:lnSpc>
              <a:spcBef>
                <a:spcPts val="1630"/>
              </a:spcBef>
              <a:spcAft>
                <a:spcPts val="1630"/>
              </a:spcAft>
              <a:buClr>
                <a:schemeClr val="dk2"/>
              </a:buClr>
              <a:buSzPts val="1426"/>
              <a:buFont typeface="Arial"/>
              <a:buChar char="■"/>
              <a:defRPr sz="142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19"/>
              <a:buFont typeface="Arial"/>
              <a:buNone/>
              <a:defRPr sz="101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7.jp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3.png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/>
        </p:nvSpPr>
        <p:spPr>
          <a:xfrm>
            <a:off x="8559233" y="471582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/>
              <a:t>1</a:t>
            </a:fld>
            <a:endParaRPr sz="1019"/>
          </a:p>
        </p:txBody>
      </p:sp>
      <p:grpSp>
        <p:nvGrpSpPr>
          <p:cNvPr id="93" name="Google Shape;93;p23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94" name="Google Shape;94;p23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95" name="Google Shape;95;p2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6" name="Google Shape;96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7" name="Google Shape;97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8" name="Google Shape;98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" name="Google Shape;99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" name="Google Shape;100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" name="Google Shape;101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" name="Google Shape;102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3" name="Google Shape;103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4" name="Google Shape;104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5" name="Google Shape;105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6" name="Google Shape;106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" name="Google Shape;107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" name="Google Shape;108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" name="Google Shape;109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10" name="Google Shape;110;p2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1" name="Google Shape;111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2" name="Google Shape;112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" name="Google Shape;113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4" name="Google Shape;114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" name="Google Shape;115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" name="Google Shape;116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" name="Google Shape;117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8" name="Google Shape;118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9" name="Google Shape;119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" name="Google Shape;120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" name="Google Shape;121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2" name="Google Shape;122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3" name="Google Shape;123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" name="Google Shape;124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5" name="Google Shape;125;p23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26" name="Google Shape;126;p2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7" name="Google Shape;127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8" name="Google Shape;128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" name="Google Shape;129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0" name="Google Shape;130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1" name="Google Shape;131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2" name="Google Shape;132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3" name="Google Shape;133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34" name="Google Shape;134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35" name="Google Shape;135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6" name="Google Shape;136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7" name="Google Shape;137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8" name="Google Shape;138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9" name="Google Shape;139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0" name="Google Shape;140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41" name="Google Shape;141;p2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2" name="Google Shape;142;p2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3" name="Google Shape;143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4" name="Google Shape;144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5" name="Google Shape;145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6" name="Google Shape;146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7" name="Google Shape;147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" name="Google Shape;148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49" name="Google Shape;149;p2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0" name="Google Shape;150;p2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1" name="Google Shape;151;p2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" name="Google Shape;152;p2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3" name="Google Shape;153;p2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4" name="Google Shape;154;p2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" name="Google Shape;155;p2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56" name="Google Shape;156;p23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57" name="Google Shape;157;p23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23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23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23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23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23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63" name="Google Shape;163;p23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rgbClr val="FFFFFF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993125" y="3028015"/>
            <a:ext cx="7636800" cy="14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71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Spencer Seidel, YSP Student, </a:t>
            </a:r>
            <a:r>
              <a:rPr lang="en" sz="1171" b="1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Needham High School</a:t>
            </a:r>
            <a:endParaRPr sz="1171" b="1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171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Chelsea Bateman, YSP Student, </a:t>
            </a:r>
            <a:r>
              <a:rPr lang="en" sz="1171" b="1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Boston Latin School</a:t>
            </a:r>
            <a:endParaRPr sz="1171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117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17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Amanda Thomas – PhD. Candidate</a:t>
            </a:r>
            <a:endParaRPr sz="117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Arial"/>
              <a:buNone/>
            </a:pPr>
            <a:r>
              <a:rPr lang="en" sz="115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Nima Sakhaee – PhD. Candidate</a:t>
            </a:r>
            <a:endParaRPr sz="115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17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Fahad Ehsan – Research Scientist</a:t>
            </a:r>
            <a:endParaRPr sz="112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17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Akram Alshawabkeh – Program Director</a:t>
            </a:r>
            <a:endParaRPr sz="1171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787163" y="785332"/>
            <a:ext cx="80487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935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Synthesis and Characterization of Biomass-Derived Activated Carbon for Electrochemical Water Treatment</a:t>
            </a:r>
            <a:endParaRPr sz="1935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6" name="Google Shape;16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650" y="152400"/>
            <a:ext cx="1108441" cy="40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2750" y="88350"/>
            <a:ext cx="1108444" cy="520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1675" y="204600"/>
            <a:ext cx="1550437" cy="3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p23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1" name="Google Shape;17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</a:t>
            </a:fld>
            <a:endParaRPr sz="1019">
              <a:solidFill>
                <a:schemeClr val="lt1"/>
              </a:solidFill>
            </a:endParaRPr>
          </a:p>
        </p:txBody>
      </p:sp>
      <p:grpSp>
        <p:nvGrpSpPr>
          <p:cNvPr id="172" name="Google Shape;172;p23"/>
          <p:cNvGrpSpPr/>
          <p:nvPr/>
        </p:nvGrpSpPr>
        <p:grpSpPr>
          <a:xfrm>
            <a:off x="5794942" y="1748312"/>
            <a:ext cx="1991806" cy="1061823"/>
            <a:chOff x="5894776" y="2161975"/>
            <a:chExt cx="2590798" cy="1381144"/>
          </a:xfrm>
        </p:grpSpPr>
        <p:pic>
          <p:nvPicPr>
            <p:cNvPr id="173" name="Google Shape;173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449375" y="2161988"/>
              <a:ext cx="1036199" cy="1381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2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894776" y="2161975"/>
              <a:ext cx="1381098" cy="138112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5" name="Google Shape;175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77855" y="204600"/>
            <a:ext cx="651803" cy="40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704981" y="106344"/>
            <a:ext cx="5782201" cy="151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98721" y="204603"/>
            <a:ext cx="1322225" cy="3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 rotWithShape="1">
          <a:blip r:embed="rId10">
            <a:alphaModFix/>
          </a:blip>
          <a:srcRect l="9093" r="8467"/>
          <a:stretch/>
        </p:blipFill>
        <p:spPr>
          <a:xfrm>
            <a:off x="3729838" y="1748300"/>
            <a:ext cx="957925" cy="10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 title="DSC_0291.JPG"/>
          <p:cNvPicPr preferRelativeResize="0"/>
          <p:nvPr/>
        </p:nvPicPr>
        <p:blipFill rotWithShape="1">
          <a:blip r:embed="rId11">
            <a:alphaModFix/>
          </a:blip>
          <a:srcRect l="6502" r="43709"/>
          <a:stretch/>
        </p:blipFill>
        <p:spPr>
          <a:xfrm>
            <a:off x="4807128" y="1748288"/>
            <a:ext cx="868434" cy="10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12">
            <a:alphaModFix/>
          </a:blip>
          <a:srcRect l="15897" r="18577"/>
          <a:stretch/>
        </p:blipFill>
        <p:spPr>
          <a:xfrm>
            <a:off x="2824111" y="1748325"/>
            <a:ext cx="786351" cy="106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 rotWithShape="1">
          <a:blip r:embed="rId13">
            <a:alphaModFix/>
          </a:blip>
          <a:srcRect l="15292" r="13716"/>
          <a:stretch/>
        </p:blipFill>
        <p:spPr>
          <a:xfrm>
            <a:off x="1836262" y="1744513"/>
            <a:ext cx="868426" cy="106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32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898" name="Google Shape;898;p32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899" name="Google Shape;899;p32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00" name="Google Shape;900;p3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01" name="Google Shape;901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2" name="Google Shape;902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3" name="Google Shape;903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4" name="Google Shape;904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5" name="Google Shape;905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6" name="Google Shape;906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07" name="Google Shape;907;p3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08" name="Google Shape;908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09" name="Google Shape;909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0" name="Google Shape;910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1" name="Google Shape;911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2" name="Google Shape;912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3" name="Google Shape;913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914" name="Google Shape;914;p32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15" name="Google Shape;915;p3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16" name="Google Shape;916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7" name="Google Shape;917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8" name="Google Shape;918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19" name="Google Shape;919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0" name="Google Shape;920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1" name="Google Shape;921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22" name="Google Shape;922;p3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23" name="Google Shape;923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4" name="Google Shape;924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5" name="Google Shape;925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6" name="Google Shape;926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7" name="Google Shape;927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28" name="Google Shape;928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929" name="Google Shape;929;p32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930" name="Google Shape;930;p32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31" name="Google Shape;931;p3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32" name="Google Shape;932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3" name="Google Shape;933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4" name="Google Shape;934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5" name="Google Shape;935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6" name="Google Shape;936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7" name="Google Shape;937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38" name="Google Shape;938;p3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39" name="Google Shape;939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0" name="Google Shape;940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1" name="Google Shape;941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2" name="Google Shape;942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3" name="Google Shape;943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4" name="Google Shape;944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945" name="Google Shape;945;p32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46" name="Google Shape;946;p3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47" name="Google Shape;947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8" name="Google Shape;948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9" name="Google Shape;949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0" name="Google Shape;950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1" name="Google Shape;951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2" name="Google Shape;952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53" name="Google Shape;953;p3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54" name="Google Shape;954;p3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5" name="Google Shape;955;p3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6" name="Google Shape;956;p3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7" name="Google Shape;957;p3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8" name="Google Shape;958;p3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9" name="Google Shape;959;p3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960" name="Google Shape;960;p32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961" name="Google Shape;961;p32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2" name="Google Shape;962;p32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3" name="Google Shape;963;p32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4" name="Google Shape;964;p32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5" name="Google Shape;965;p32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6" name="Google Shape;966;p32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967" name="Google Shape;967;p32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968" name="Google Shape;9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9" name="Google Shape;969;p32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70" name="Google Shape;970;p32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Hydrogen Peroxide Production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1" name="Google Shape;971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10</a:t>
            </a:fld>
            <a:endParaRPr sz="1019">
              <a:solidFill>
                <a:schemeClr val="lt1"/>
              </a:solidFill>
            </a:endParaRPr>
          </a:p>
        </p:txBody>
      </p:sp>
      <p:grpSp>
        <p:nvGrpSpPr>
          <p:cNvPr id="972" name="Google Shape;972;p32"/>
          <p:cNvGrpSpPr/>
          <p:nvPr/>
        </p:nvGrpSpPr>
        <p:grpSpPr>
          <a:xfrm>
            <a:off x="895495" y="1753592"/>
            <a:ext cx="2882283" cy="2741421"/>
            <a:chOff x="960025" y="2177125"/>
            <a:chExt cx="2743202" cy="2609387"/>
          </a:xfrm>
        </p:grpSpPr>
        <p:pic>
          <p:nvPicPr>
            <p:cNvPr id="973" name="Google Shape;973;p32"/>
            <p:cNvPicPr preferRelativeResize="0"/>
            <p:nvPr/>
          </p:nvPicPr>
          <p:blipFill rotWithShape="1">
            <a:blip r:embed="rId4">
              <a:alphaModFix/>
            </a:blip>
            <a:srcRect l="27923"/>
            <a:stretch/>
          </p:blipFill>
          <p:spPr>
            <a:xfrm>
              <a:off x="960025" y="2177125"/>
              <a:ext cx="2743202" cy="26093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4" name="Google Shape;974;p32"/>
            <p:cNvSpPr/>
            <p:nvPr/>
          </p:nvSpPr>
          <p:spPr>
            <a:xfrm>
              <a:off x="2314575" y="3271850"/>
              <a:ext cx="947700" cy="142800"/>
            </a:xfrm>
            <a:prstGeom prst="rect">
              <a:avLst/>
            </a:prstGeom>
            <a:solidFill>
              <a:srgbClr val="FFFFFF"/>
            </a:solidFill>
            <a:ln w="10000" cap="flat" cmpd="sng">
              <a:solidFill>
                <a:srgbClr val="FFFE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6050" tIns="96050" rIns="96050" bIns="96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71"/>
            </a:p>
          </p:txBody>
        </p:sp>
      </p:grpSp>
      <p:pic>
        <p:nvPicPr>
          <p:cNvPr id="975" name="Google Shape;975;p32"/>
          <p:cNvPicPr preferRelativeResize="0"/>
          <p:nvPr/>
        </p:nvPicPr>
        <p:blipFill rotWithShape="1">
          <a:blip r:embed="rId5">
            <a:alphaModFix/>
          </a:blip>
          <a:srcRect l="18257" t="13780" r="20022" b="70410"/>
          <a:stretch/>
        </p:blipFill>
        <p:spPr>
          <a:xfrm>
            <a:off x="4247500" y="2651596"/>
            <a:ext cx="4560147" cy="155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32"/>
          <p:cNvSpPr txBox="1"/>
          <p:nvPr/>
        </p:nvSpPr>
        <p:spPr>
          <a:xfrm>
            <a:off x="960025" y="612975"/>
            <a:ext cx="38016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691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AutoNum type="arabicPeriod"/>
            </a:pPr>
            <a:r>
              <a:rPr lang="en" sz="1233">
                <a:solidFill>
                  <a:schemeClr val="dk1"/>
                </a:solidFill>
              </a:rPr>
              <a:t>Oxygen is created at the anode </a:t>
            </a:r>
            <a:endParaRPr sz="1233">
              <a:solidFill>
                <a:schemeClr val="dk1"/>
              </a:solidFill>
            </a:endParaRPr>
          </a:p>
          <a:p>
            <a:pPr marL="457200" lvl="0" indent="-30691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AutoNum type="arabicPeriod"/>
            </a:pPr>
            <a:r>
              <a:rPr lang="en" sz="1233">
                <a:solidFill>
                  <a:schemeClr val="dk1"/>
                </a:solidFill>
              </a:rPr>
              <a:t>Oxygen interacts with cathode </a:t>
            </a:r>
            <a:endParaRPr sz="1233">
              <a:solidFill>
                <a:schemeClr val="dk1"/>
              </a:solidFill>
            </a:endParaRPr>
          </a:p>
          <a:p>
            <a:pPr marL="457200" lvl="0" indent="-30691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AutoNum type="arabicPeriod"/>
            </a:pPr>
            <a:r>
              <a:rPr lang="en" sz="1233">
                <a:solidFill>
                  <a:schemeClr val="dk1"/>
                </a:solidFill>
              </a:rPr>
              <a:t>2 electron oxidation reduction reaction </a:t>
            </a:r>
            <a:endParaRPr sz="1233">
              <a:solidFill>
                <a:schemeClr val="dk1"/>
              </a:solidFill>
            </a:endParaRPr>
          </a:p>
          <a:p>
            <a:pPr marL="457200" lvl="0" indent="-30691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AutoNum type="arabicPeriod"/>
            </a:pPr>
            <a:r>
              <a:rPr lang="en" sz="1233">
                <a:solidFill>
                  <a:schemeClr val="dk1"/>
                </a:solidFill>
              </a:rPr>
              <a:t>H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O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 produced at cathode surface</a:t>
            </a:r>
            <a:endParaRPr sz="1233">
              <a:solidFill>
                <a:schemeClr val="dk1"/>
              </a:solidFill>
            </a:endParaRPr>
          </a:p>
          <a:p>
            <a:pPr marL="457200" lvl="0" indent="-30691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AutoNum type="arabicPeriod"/>
            </a:pPr>
            <a:r>
              <a:rPr lang="en" sz="1233">
                <a:solidFill>
                  <a:schemeClr val="dk1"/>
                </a:solidFill>
              </a:rPr>
              <a:t>H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O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 breaks down emerging contaminants</a:t>
            </a:r>
            <a:endParaRPr sz="1233">
              <a:solidFill>
                <a:schemeClr val="dk1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33">
                <a:solidFill>
                  <a:schemeClr val="dk1"/>
                </a:solidFill>
              </a:rPr>
              <a:t>in drinking water</a:t>
            </a:r>
            <a:endParaRPr sz="1233">
              <a:solidFill>
                <a:schemeClr val="dk1"/>
              </a:solidFill>
            </a:endParaRPr>
          </a:p>
        </p:txBody>
      </p:sp>
      <p:sp>
        <p:nvSpPr>
          <p:cNvPr id="978" name="Google Shape;978;p32"/>
          <p:cNvSpPr txBox="1"/>
          <p:nvPr/>
        </p:nvSpPr>
        <p:spPr>
          <a:xfrm>
            <a:off x="814769" y="4416825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19: Diagram depicting reactor chemistry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979" name="Google Shape;979;p32"/>
          <p:cNvSpPr txBox="1"/>
          <p:nvPr/>
        </p:nvSpPr>
        <p:spPr>
          <a:xfrm>
            <a:off x="4247429" y="4209175"/>
            <a:ext cx="58014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17: H</a:t>
            </a:r>
            <a:r>
              <a:rPr lang="en" sz="911" i="1" baseline="-25000">
                <a:solidFill>
                  <a:schemeClr val="dk2"/>
                </a:solidFill>
              </a:rPr>
              <a:t>2</a:t>
            </a:r>
            <a:r>
              <a:rPr lang="en" sz="911" i="1">
                <a:solidFill>
                  <a:schemeClr val="dk2"/>
                </a:solidFill>
              </a:rPr>
              <a:t>O</a:t>
            </a:r>
            <a:r>
              <a:rPr lang="en" sz="911" i="1" baseline="-25000">
                <a:solidFill>
                  <a:schemeClr val="dk2"/>
                </a:solidFill>
              </a:rPr>
              <a:t>2</a:t>
            </a:r>
            <a:r>
              <a:rPr lang="en" sz="911" i="1">
                <a:solidFill>
                  <a:schemeClr val="dk2"/>
                </a:solidFill>
              </a:rPr>
              <a:t> Samples		     		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980" name="Google Shape;980;p32"/>
          <p:cNvSpPr txBox="1"/>
          <p:nvPr/>
        </p:nvSpPr>
        <p:spPr>
          <a:xfrm>
            <a:off x="5114900" y="861150"/>
            <a:ext cx="2991000" cy="608400"/>
          </a:xfrm>
          <a:prstGeom prst="rect">
            <a:avLst/>
          </a:prstGeom>
          <a:solidFill>
            <a:srgbClr val="B1C6E6"/>
          </a:solidFill>
          <a:ln w="9525" cap="flat" cmpd="sng">
            <a:solidFill>
              <a:srgbClr val="2D29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33" b="1">
                <a:solidFill>
                  <a:schemeClr val="dk1"/>
                </a:solidFill>
              </a:rPr>
              <a:t>O</a:t>
            </a:r>
            <a:r>
              <a:rPr lang="en" sz="2133" b="1" baseline="-25000">
                <a:solidFill>
                  <a:schemeClr val="dk1"/>
                </a:solidFill>
              </a:rPr>
              <a:t>2</a:t>
            </a:r>
            <a:r>
              <a:rPr lang="en" sz="2133" b="1">
                <a:solidFill>
                  <a:schemeClr val="dk1"/>
                </a:solidFill>
              </a:rPr>
              <a:t> + 2H</a:t>
            </a:r>
            <a:r>
              <a:rPr lang="en" sz="2133" b="1" baseline="30000">
                <a:solidFill>
                  <a:schemeClr val="dk1"/>
                </a:solidFill>
              </a:rPr>
              <a:t>+</a:t>
            </a:r>
            <a:r>
              <a:rPr lang="en" sz="2133" b="1">
                <a:solidFill>
                  <a:schemeClr val="dk1"/>
                </a:solidFill>
              </a:rPr>
              <a:t> + 2e</a:t>
            </a:r>
            <a:r>
              <a:rPr lang="en" sz="2133" b="1" baseline="30000">
                <a:solidFill>
                  <a:schemeClr val="dk1"/>
                </a:solidFill>
              </a:rPr>
              <a:t>-</a:t>
            </a:r>
            <a:r>
              <a:rPr lang="en" sz="2133" b="1">
                <a:solidFill>
                  <a:schemeClr val="dk1"/>
                </a:solidFill>
              </a:rPr>
              <a:t> → H</a:t>
            </a:r>
            <a:r>
              <a:rPr lang="en" sz="2133" b="1" baseline="-25000">
                <a:solidFill>
                  <a:schemeClr val="dk1"/>
                </a:solidFill>
              </a:rPr>
              <a:t>2</a:t>
            </a:r>
            <a:r>
              <a:rPr lang="en" sz="2133" b="1">
                <a:solidFill>
                  <a:schemeClr val="dk1"/>
                </a:solidFill>
              </a:rPr>
              <a:t>O</a:t>
            </a:r>
            <a:r>
              <a:rPr lang="en" sz="2133" b="1" baseline="-25000">
                <a:solidFill>
                  <a:schemeClr val="dk1"/>
                </a:solidFill>
              </a:rPr>
              <a:t>2</a:t>
            </a:r>
            <a:endParaRPr sz="2133" b="1" baseline="-2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33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986" name="Google Shape;986;p33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987" name="Google Shape;987;p33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988" name="Google Shape;988;p3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89" name="Google Shape;989;p3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90" name="Google Shape;990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1" name="Google Shape;991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2" name="Google Shape;992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3" name="Google Shape;993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4" name="Google Shape;994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5" name="Google Shape;995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96" name="Google Shape;996;p3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97" name="Google Shape;997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8" name="Google Shape;998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9" name="Google Shape;999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0" name="Google Shape;1000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1" name="Google Shape;1001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2" name="Google Shape;1002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03" name="Google Shape;1003;p3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04" name="Google Shape;1004;p3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05" name="Google Shape;1005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6" name="Google Shape;1006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7" name="Google Shape;1007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8" name="Google Shape;1008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9" name="Google Shape;1009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0" name="Google Shape;1010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11" name="Google Shape;1011;p3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12" name="Google Shape;1012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3" name="Google Shape;1013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4" name="Google Shape;1014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5" name="Google Shape;1015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6" name="Google Shape;1016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7" name="Google Shape;1017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018" name="Google Shape;1018;p33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019" name="Google Shape;1019;p3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20" name="Google Shape;1020;p3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21" name="Google Shape;1021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2" name="Google Shape;1022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3" name="Google Shape;1023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4" name="Google Shape;1024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5" name="Google Shape;1025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6" name="Google Shape;1026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27" name="Google Shape;1027;p3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28" name="Google Shape;1028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9" name="Google Shape;1029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0" name="Google Shape;1030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1" name="Google Shape;1031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2" name="Google Shape;1032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3" name="Google Shape;1033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34" name="Google Shape;1034;p3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35" name="Google Shape;1035;p3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36" name="Google Shape;1036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7" name="Google Shape;1037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8" name="Google Shape;1038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9" name="Google Shape;1039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0" name="Google Shape;1040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1" name="Google Shape;1041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42" name="Google Shape;1042;p3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43" name="Google Shape;1043;p3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4" name="Google Shape;1044;p3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5" name="Google Shape;1045;p3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6" name="Google Shape;1046;p3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7" name="Google Shape;1047;p3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8" name="Google Shape;1048;p3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049" name="Google Shape;1049;p33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050" name="Google Shape;1050;p33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1" name="Google Shape;1051;p33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2" name="Google Shape;1052;p33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3" name="Google Shape;1053;p33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4" name="Google Shape;1054;p33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5" name="Google Shape;1055;p33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56" name="Google Shape;1056;p33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1057" name="Google Shape;105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8" name="Google Shape;1058;p33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9" name="Google Shape;1059;p33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Sargassum Electrochemical System: Results and Conclusion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60" name="Google Shape;106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11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1061" name="Google Shape;1061;p33" title="Screenshot 2026-07-25 at 4.25.4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598" y="834362"/>
            <a:ext cx="7691226" cy="338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33"/>
          <p:cNvSpPr txBox="1"/>
          <p:nvPr/>
        </p:nvSpPr>
        <p:spPr>
          <a:xfrm>
            <a:off x="1253854" y="4044875"/>
            <a:ext cx="58014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20: H</a:t>
            </a:r>
            <a:r>
              <a:rPr lang="en" sz="911" i="1" baseline="-25000">
                <a:solidFill>
                  <a:schemeClr val="dk2"/>
                </a:solidFill>
              </a:rPr>
              <a:t>2</a:t>
            </a:r>
            <a:r>
              <a:rPr lang="en" sz="911" i="1">
                <a:solidFill>
                  <a:schemeClr val="dk2"/>
                </a:solidFill>
              </a:rPr>
              <a:t>O</a:t>
            </a:r>
            <a:r>
              <a:rPr lang="en" sz="911" i="1" baseline="-25000">
                <a:solidFill>
                  <a:schemeClr val="dk2"/>
                </a:solidFill>
              </a:rPr>
              <a:t>2 </a:t>
            </a:r>
            <a:r>
              <a:rPr lang="en" sz="911" i="1">
                <a:solidFill>
                  <a:schemeClr val="dk2"/>
                </a:solidFill>
              </a:rPr>
              <a:t> Generation - 2:1 Activated Phosphoric Acid      		</a:t>
            </a:r>
            <a:endParaRPr sz="91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34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1069" name="Google Shape;1069;p34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070" name="Google Shape;1070;p34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071" name="Google Shape;1071;p3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72" name="Google Shape;1072;p3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73" name="Google Shape;1073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4" name="Google Shape;1074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5" name="Google Shape;1075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6" name="Google Shape;1076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7" name="Google Shape;1077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78" name="Google Shape;1078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79" name="Google Shape;1079;p3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80" name="Google Shape;1080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1" name="Google Shape;1081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2" name="Google Shape;1082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3" name="Google Shape;1083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4" name="Google Shape;1084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5" name="Google Shape;1085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86" name="Google Shape;1086;p3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87" name="Google Shape;1087;p3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88" name="Google Shape;1088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9" name="Google Shape;1089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0" name="Google Shape;1090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1" name="Google Shape;1091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2" name="Google Shape;1092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3" name="Google Shape;1093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094" name="Google Shape;1094;p3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95" name="Google Shape;1095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" name="Google Shape;1096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7" name="Google Shape;1097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8" name="Google Shape;1098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9" name="Google Shape;1099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0" name="Google Shape;1100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101" name="Google Shape;1101;p34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102" name="Google Shape;1102;p3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03" name="Google Shape;1103;p3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04" name="Google Shape;1104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5" name="Google Shape;1105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6" name="Google Shape;1106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7" name="Google Shape;1107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8" name="Google Shape;1108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9" name="Google Shape;1109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10" name="Google Shape;1110;p3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11" name="Google Shape;1111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2" name="Google Shape;1112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3" name="Google Shape;1113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4" name="Google Shape;1114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5" name="Google Shape;1115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6" name="Google Shape;1116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117" name="Google Shape;1117;p3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18" name="Google Shape;1118;p3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19" name="Google Shape;1119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0" name="Google Shape;1120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1" name="Google Shape;1121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2" name="Google Shape;1122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3" name="Google Shape;1123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4" name="Google Shape;1124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25" name="Google Shape;1125;p3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26" name="Google Shape;1126;p3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7" name="Google Shape;1127;p3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8" name="Google Shape;1128;p3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9" name="Google Shape;1129;p3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0" name="Google Shape;1130;p3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31" name="Google Shape;1131;p3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132" name="Google Shape;1132;p34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133" name="Google Shape;1133;p34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4" name="Google Shape;1134;p34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5" name="Google Shape;1135;p34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6" name="Google Shape;1136;p34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7" name="Google Shape;1137;p34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8" name="Google Shape;1138;p34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39" name="Google Shape;1139;p34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1140" name="Google Shape;114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499" y="144160"/>
            <a:ext cx="4623400" cy="3111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34"/>
          <p:cNvSpPr txBox="1"/>
          <p:nvPr/>
        </p:nvSpPr>
        <p:spPr>
          <a:xfrm>
            <a:off x="933300" y="3114673"/>
            <a:ext cx="259800" cy="96300"/>
          </a:xfrm>
          <a:prstGeom prst="rect">
            <a:avLst/>
          </a:prstGeom>
          <a:solidFill>
            <a:srgbClr val="B1C6E6"/>
          </a:solidFill>
          <a:ln>
            <a:noFill/>
          </a:ln>
        </p:spPr>
        <p:txBody>
          <a:bodyPr spcFirstLastPara="1" wrap="square" lIns="17450" tIns="17450" rIns="17450" bIns="174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9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MB</a:t>
            </a:r>
            <a:endParaRPr sz="729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42" name="Google Shape;114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7825" y="613150"/>
            <a:ext cx="2096999" cy="346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3" name="Google Shape;114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4" name="Google Shape;1144;p34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5" name="Google Shape;1145;p34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Future Steps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46" name="Google Shape;1146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12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1147" name="Google Shape;1147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34"/>
          <p:cNvSpPr txBox="1"/>
          <p:nvPr/>
        </p:nvSpPr>
        <p:spPr>
          <a:xfrm>
            <a:off x="815250" y="3315900"/>
            <a:ext cx="6288300" cy="16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457200" lvl="0" indent="-30656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28"/>
              <a:buChar char="●"/>
            </a:pPr>
            <a:r>
              <a:rPr lang="en" sz="1228">
                <a:solidFill>
                  <a:schemeClr val="dk1"/>
                </a:solidFill>
              </a:rPr>
              <a:t>Repeat MB experiment with sargassum</a:t>
            </a:r>
            <a:endParaRPr sz="1228">
              <a:solidFill>
                <a:schemeClr val="dk1"/>
              </a:solidFill>
            </a:endParaRPr>
          </a:p>
          <a:p>
            <a:pPr marL="457200" lvl="0" indent="-30656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28"/>
              <a:buChar char="●"/>
            </a:pPr>
            <a:r>
              <a:rPr lang="en" sz="1228">
                <a:solidFill>
                  <a:schemeClr val="dk1"/>
                </a:solidFill>
              </a:rPr>
              <a:t>Repeat H</a:t>
            </a:r>
            <a:r>
              <a:rPr lang="en" sz="1228" baseline="-25000">
                <a:solidFill>
                  <a:schemeClr val="dk1"/>
                </a:solidFill>
              </a:rPr>
              <a:t>2</a:t>
            </a:r>
            <a:r>
              <a:rPr lang="en" sz="1228">
                <a:solidFill>
                  <a:schemeClr val="dk1"/>
                </a:solidFill>
              </a:rPr>
              <a:t>O</a:t>
            </a:r>
            <a:r>
              <a:rPr lang="en" sz="1228" baseline="-25000">
                <a:solidFill>
                  <a:schemeClr val="dk1"/>
                </a:solidFill>
              </a:rPr>
              <a:t>2</a:t>
            </a:r>
            <a:r>
              <a:rPr lang="en" sz="1228">
                <a:solidFill>
                  <a:schemeClr val="dk1"/>
                </a:solidFill>
              </a:rPr>
              <a:t> experiment with bamboo</a:t>
            </a:r>
            <a:endParaRPr sz="1428">
              <a:solidFill>
                <a:schemeClr val="dk1"/>
              </a:solidFill>
            </a:endParaRPr>
          </a:p>
          <a:p>
            <a:pPr marL="465667" lvl="0" indent="-3090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Flow-through experiments and model reactor</a:t>
            </a:r>
            <a:endParaRPr sz="1200">
              <a:solidFill>
                <a:schemeClr val="dk1"/>
              </a:solidFill>
            </a:endParaRPr>
          </a:p>
          <a:p>
            <a:pPr marL="465667" lvl="0" indent="-3090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Polarity reversal → desorb contaminants from system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149" name="Google Shape;1149;p34"/>
          <p:cNvSpPr txBox="1"/>
          <p:nvPr/>
        </p:nvSpPr>
        <p:spPr>
          <a:xfrm>
            <a:off x="1457954" y="3114675"/>
            <a:ext cx="58014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21: Model of flow through electrochemical setup  		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1150" name="Google Shape;1150;p34"/>
          <p:cNvSpPr txBox="1"/>
          <p:nvPr/>
        </p:nvSpPr>
        <p:spPr>
          <a:xfrm>
            <a:off x="6053798" y="4015650"/>
            <a:ext cx="44046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4: Electrochemical flow through </a:t>
            </a:r>
            <a:endParaRPr sz="1019" i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reactor column</a:t>
            </a:r>
            <a:endParaRPr sz="1019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35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1156" name="Google Shape;1156;p35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157" name="Google Shape;1157;p35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158" name="Google Shape;1158;p3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59" name="Google Shape;1159;p3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60" name="Google Shape;1160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1" name="Google Shape;1161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2" name="Google Shape;1162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3" name="Google Shape;1163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4" name="Google Shape;1164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5" name="Google Shape;1165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66" name="Google Shape;1166;p3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67" name="Google Shape;1167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8" name="Google Shape;1168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9" name="Google Shape;1169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0" name="Google Shape;1170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1" name="Google Shape;1171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2" name="Google Shape;1172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173" name="Google Shape;1173;p3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74" name="Google Shape;1174;p3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75" name="Google Shape;1175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6" name="Google Shape;1176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7" name="Google Shape;1177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8" name="Google Shape;1178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9" name="Google Shape;1179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0" name="Google Shape;1180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81" name="Google Shape;1181;p3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82" name="Google Shape;1182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3" name="Google Shape;1183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4" name="Google Shape;1184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5" name="Google Shape;1185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6" name="Google Shape;1186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7" name="Google Shape;1187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188" name="Google Shape;1188;p35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189" name="Google Shape;1189;p3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190" name="Google Shape;1190;p3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91" name="Google Shape;1191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2" name="Google Shape;1192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3" name="Google Shape;1193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4" name="Google Shape;1194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5" name="Google Shape;1195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6" name="Google Shape;1196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97" name="Google Shape;1197;p3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98" name="Google Shape;1198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9" name="Google Shape;1199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0" name="Google Shape;1200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1" name="Google Shape;1201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2" name="Google Shape;1202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3" name="Google Shape;1203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204" name="Google Shape;1204;p3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05" name="Google Shape;1205;p3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06" name="Google Shape;1206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7" name="Google Shape;1207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8" name="Google Shape;1208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09" name="Google Shape;1209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0" name="Google Shape;1210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1" name="Google Shape;1211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12" name="Google Shape;1212;p3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13" name="Google Shape;1213;p3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4" name="Google Shape;1214;p3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5" name="Google Shape;1215;p3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6" name="Google Shape;1216;p3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7" name="Google Shape;1217;p3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18" name="Google Shape;1218;p3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19" name="Google Shape;1219;p35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220" name="Google Shape;1220;p35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1" name="Google Shape;1221;p35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2" name="Google Shape;1222;p35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3" name="Google Shape;1223;p35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4" name="Google Shape;1224;p35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5" name="Google Shape;1225;p35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26" name="Google Shape;1226;p35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chemeClr val="lt1"/>
              </a:solidFill>
            </a:endParaRPr>
          </a:p>
        </p:txBody>
      </p:sp>
      <p:pic>
        <p:nvPicPr>
          <p:cNvPr id="1227" name="Google Shape;122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sp>
        <p:nvSpPr>
          <p:cNvPr id="1228" name="Google Shape;1228;p35"/>
          <p:cNvSpPr txBox="1"/>
          <p:nvPr/>
        </p:nvSpPr>
        <p:spPr>
          <a:xfrm>
            <a:off x="1087624" y="623830"/>
            <a:ext cx="6494100" cy="3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63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Center for STEM Education</a:t>
            </a:r>
            <a:endParaRPr sz="163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Claire Duggan: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Executive Director</a:t>
            </a: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Jennifer Love: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Associate Director</a:t>
            </a: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Kenneth Rene Santizo Carabal, Frances Corcell, and Ahmed Othman: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YSP Coordinators</a:t>
            </a: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Nicolas Fuchs: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Program Manager</a:t>
            </a: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Mary Howley: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Administrative Officer</a:t>
            </a: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163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63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PROTECT Research Center at CEE Department</a:t>
            </a:r>
            <a:endParaRPr sz="163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426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National Institute of Environmental Health Sciences’ Superfund Research Program</a:t>
            </a:r>
            <a:endParaRPr sz="1426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1528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63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Civil and Environmental Engineering Department</a:t>
            </a:r>
            <a:endParaRPr sz="163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Professor Akram Alshawabkeh</a:t>
            </a:r>
            <a:endParaRPr sz="15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Amanda Thomas,</a:t>
            </a:r>
            <a:r>
              <a:rPr lang="en" sz="102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    </a:t>
            </a:r>
            <a:r>
              <a:rPr lang="en" sz="1528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Nima Sakhaee, </a:t>
            </a:r>
            <a:r>
              <a:rPr lang="en" sz="15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Fahad Ehsan, Senior Research Scientist: </a:t>
            </a:r>
            <a:r>
              <a:rPr lang="en" sz="1528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Project Mentors</a:t>
            </a:r>
            <a:endParaRPr sz="1426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229" name="Google Shape;1229;p35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0" name="Google Shape;1230;p35"/>
          <p:cNvSpPr txBox="1"/>
          <p:nvPr/>
        </p:nvSpPr>
        <p:spPr>
          <a:xfrm>
            <a:off x="895500" y="193178"/>
            <a:ext cx="75444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Acknowledgements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31" name="Google Shape;1231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13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1232" name="Google Shape;123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6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1238" name="Google Shape;1238;p36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239" name="Google Shape;1239;p36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240" name="Google Shape;1240;p3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41" name="Google Shape;1241;p3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42" name="Google Shape;1242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3" name="Google Shape;1243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4" name="Google Shape;1244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5" name="Google Shape;1245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6" name="Google Shape;1246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47" name="Google Shape;1247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48" name="Google Shape;1248;p3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49" name="Google Shape;1249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0" name="Google Shape;1250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1" name="Google Shape;1251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2" name="Google Shape;1252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3" name="Google Shape;1253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4" name="Google Shape;1254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255" name="Google Shape;1255;p3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56" name="Google Shape;1256;p3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57" name="Google Shape;1257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8" name="Google Shape;1258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59" name="Google Shape;1259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0" name="Google Shape;1260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1" name="Google Shape;1261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2" name="Google Shape;1262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63" name="Google Shape;1263;p3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64" name="Google Shape;1264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5" name="Google Shape;1265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6" name="Google Shape;1266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7" name="Google Shape;1267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8" name="Google Shape;1268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69" name="Google Shape;1269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70" name="Google Shape;1270;p36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271" name="Google Shape;1271;p3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72" name="Google Shape;1272;p3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73" name="Google Shape;1273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74" name="Google Shape;1274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75" name="Google Shape;1275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76" name="Google Shape;1276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77" name="Google Shape;1277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78" name="Google Shape;1278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79" name="Google Shape;1279;p3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80" name="Google Shape;1280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1" name="Google Shape;1281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2" name="Google Shape;1282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3" name="Google Shape;1283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4" name="Google Shape;1284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5" name="Google Shape;1285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286" name="Google Shape;1286;p3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287" name="Google Shape;1287;p3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88" name="Google Shape;1288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89" name="Google Shape;1289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0" name="Google Shape;1290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1" name="Google Shape;1291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2" name="Google Shape;1292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3" name="Google Shape;1293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294" name="Google Shape;1294;p3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295" name="Google Shape;1295;p3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6" name="Google Shape;1296;p3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7" name="Google Shape;1297;p3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8" name="Google Shape;1298;p3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299" name="Google Shape;1299;p3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300" name="Google Shape;1300;p3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301" name="Google Shape;1301;p36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302" name="Google Shape;1302;p36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3" name="Google Shape;1303;p36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4" name="Google Shape;1304;p36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5" name="Google Shape;1305;p36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6" name="Google Shape;1306;p36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7" name="Google Shape;1307;p36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308" name="Google Shape;1308;p36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chemeClr val="lt1"/>
              </a:solidFill>
            </a:endParaRPr>
          </a:p>
        </p:txBody>
      </p:sp>
      <p:pic>
        <p:nvPicPr>
          <p:cNvPr id="1309" name="Google Shape;130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sp>
        <p:nvSpPr>
          <p:cNvPr id="1310" name="Google Shape;1310;p36"/>
          <p:cNvSpPr txBox="1"/>
          <p:nvPr/>
        </p:nvSpPr>
        <p:spPr>
          <a:xfrm>
            <a:off x="841825" y="565076"/>
            <a:ext cx="8251800" cy="3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endParaRPr sz="750" b="1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7313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ABC News. (2026).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change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ABC News. https://abcnews.com/immersive/puerto-rico?id=98587020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About PROTECT. (2024). In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PROTECT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https://protect.sites.northeastern.edu/about-protect/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You Drink the Water in Puerto Rico - Olympian Water Testing, LLC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(2025, July 11). Olympian Water Testing. https://olympianwatertesting.com/can-you-drink-the-water-in-puerto-rico/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Carbonwave. (2023). Sargassum seaweed 101 - carbonwave. In 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Carbonwave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https://carbonwave.com/blog/sargassum-seaweed-101/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Francoeur, M., Yacou, C., Jean-Marius, C., Chérémond, Y., Jauregui-Haza, U., &amp; Gaspard, S. (2022). Optimization of the synthesis of activated carbon prepared from Sargassum (sp.) And its use for tetracycline, penicillin, caffeine and methylene blue adsorption from contaminated water.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Technology &amp; Innovation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102940. https://doi.org/10.1016/j.eti.2022.102940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Furness, D. (2025). Study reveals dramatic decline in some historic sargassum populations. In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Usf.edu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https://www.usf.edu/marine-science/news/2025/study-reveals-dramatic-decline-in-some-historic-sargassum-populations.aspx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Jim. (2023, December 27).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yunque national forest: Rainforest trails and waterfalls in Puerto Rico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Roaming Together - so Much World, so Little Time. https://roamingtogether.com/el-yunque-national-forest/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Mahmood, T., Momin, S., Ali, R., Naeem, A., &amp; Khan, A. (2022). Technologies for Removal of emerging contaminants from Wastewater. In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www.intechopen.com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IntechOpen. https://www.intechopen.com/chapters/81623</a:t>
            </a:r>
            <a:endParaRPr sz="750">
              <a:solidFill>
                <a:srgbClr val="04010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4625" lvl="0" indent="-87313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"/>
              <a:buFont typeface="Arial"/>
              <a:buNone/>
            </a:pP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Moreno, O., Alvarado-Flores, J., &amp; Rutiaga-Quinones, J. (2025). Feasibility and properties of activated carbons obtained from Sargassum spp.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Algal Research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750" i="1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91</a:t>
            </a:r>
            <a:r>
              <a:rPr lang="en" sz="750">
                <a:solidFill>
                  <a:srgbClr val="0401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(91), 104219. https://doi.org/10.1016/j.algal.2025.104219</a:t>
            </a:r>
            <a:endParaRPr sz="75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75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15"/>
              </a:spcBef>
              <a:spcAft>
                <a:spcPts val="0"/>
              </a:spcAft>
              <a:buNone/>
            </a:pPr>
            <a:endParaRPr sz="75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11" name="Google Shape;1311;p36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2" name="Google Shape;1312;p36"/>
          <p:cNvSpPr txBox="1"/>
          <p:nvPr/>
        </p:nvSpPr>
        <p:spPr>
          <a:xfrm>
            <a:off x="895500" y="193172"/>
            <a:ext cx="7544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Works Cited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3" name="Google Shape;1313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14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1314" name="Google Shape;131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37" descr="Image result for Northeastern ALERT program"/>
          <p:cNvSpPr txBox="1"/>
          <p:nvPr/>
        </p:nvSpPr>
        <p:spPr>
          <a:xfrm>
            <a:off x="82351" y="-102443"/>
            <a:ext cx="63600" cy="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00" tIns="9050" rIns="18100" bIns="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0"/>
              <a:buFont typeface="Arial"/>
              <a:buNone/>
            </a:pPr>
            <a:endParaRPr sz="16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7" descr="Image result for Northeastern ALERT program"/>
          <p:cNvSpPr txBox="1"/>
          <p:nvPr/>
        </p:nvSpPr>
        <p:spPr>
          <a:xfrm>
            <a:off x="114101" y="-78631"/>
            <a:ext cx="63600" cy="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00" tIns="9050" rIns="18100" bIns="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0"/>
              <a:buFont typeface="Arial"/>
              <a:buNone/>
            </a:pPr>
            <a:endParaRPr sz="16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7" descr="Image result for Northeastern ALERT program"/>
          <p:cNvSpPr txBox="1"/>
          <p:nvPr/>
        </p:nvSpPr>
        <p:spPr>
          <a:xfrm>
            <a:off x="145851" y="-54818"/>
            <a:ext cx="63600" cy="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00" tIns="9050" rIns="18100" bIns="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0"/>
              <a:buFont typeface="Arial"/>
              <a:buNone/>
            </a:pPr>
            <a:endParaRPr sz="16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7" descr="data:image/jpeg;base64,/9j/4AAQSkZJRgABAQAAAQABAAD/2wCEAAkGBwgHBhUUExMVFRQXGSIbGRgYGRofHxwhIB8gIh8cJyUkJzAhIh4xJx0mJDEhKikyLjo6GR80OD8tOSgtLjcBCgoKDg0OGxAQGjQlICU4Li4uNzAzLDU3NCwsNCwsLCwsLSwtLCw3NCw0LywsNS80LDQwLDQsLCwsLCw0NCwsLP/AABEIACwAgQMBEQACEQEDEQH/xAAbAAEAAwADAQAAAAAAAAAAAAAABAUGAgMHAf/EADoQAAEDAwMBBQYDBQkAAAAAAAECAxEABAUGITESE0FRcYEHFCJhodEykbEVM8HS4RYkNlJUcoOSk//EABoBAQADAQEBAAAAAAAAAAAAAAACAwQBBQb/xAAwEQACAgIBAgMFCAMBAAAAAAABAgADBBESITEyUWEFExRBgSMzNFKhweHxkbHRIv/aAAwDAQACEQMRAD8A9SzuVuGgUtbRyrnfwrRVUD1aUW2EeGY291JlH7kguqSe4J2Hlt/Gu5WNuvdfQj9Zm985PUyz09qm+Q+EvHtEHaT+IfevIryGB00vS0/Ob1JChNbppn2kRSIpEUiKRFIikRSIpEUiKRFIikTB3F9/cyk8yZ8++vQCddzAW6amNyB7W7THI5rQZSJp7G3Q0yDHxEb18nlEC1gnbc1oOgmt/a1ticChx4kJ2EgTzxXpYdbWIFHfUtaxa120g/2+0/8A51f9DW34G7ylXxlXnLbD53HZlJ7FwKI5HBHpVNlL1+IS6u5LPCZxttQY+5y6rdKj2qZkQY2id/WutQ4Tme04LkL8B3lpVMtikRSIpEUiKRFIikRSIpEz+V0vbXiVFBKVqM87fMRWhMll9ZQ9Ct2lZa6fZx65KCpXiR+ndXlZWbk2f+dcR6f9k66EXr3k1nErvXdwUp7zxNZ6cdnPUdJNlEi+01CW9KgDYBaQPrX0Ps8at16TJnfdT7pnHaed06wXGrUrLaeoqQ31ExvMiZrt9lwtYKTrfrOUV0mpSwG9DymcwrDCPaSBafukk9XSfhA6TI/2zEfOPCtVrH4X7TvM1aj4n7PtL3EX1i5r51tNslLgCpe61En8M/DED+lZ7EcY4Yt08pordTkEBevn/id+b1p7tkixbMl90bGDAB7xsDNRqxNrzc6Elbl6bgg2Ywms/esl2FyyWHTxJ2PgNwPtS3E4rzQ7EVZXJuDjRnfqTVoxWQTbtNF59UfDMATwPPvqNGLzXmx0JK7J4NwUbMqMzrLUGJbAdtENlX4VFZKfnx9xV9WJTZ4W3KLMq6vxLr6y1f1M5hMA0u6AU+5MIbj4t9j8hBH51QMcW2EV9h5y45BrrBs7nykB3WeYsEpcuLFSGVH8QVJE8d36xVoxK36I+zKzlWL1dNCW+oNUN4zAouWkh1K1AAdXTyCZ4PhxVFOMXsKMdal92RwrDqNypyWurhtoKYti6lKQXFyelJIBKZA3idzV1eECdO2vKU2ZZHgXfnL/AExn2dQY/tEgpIMKSTMH7VnvoNTaM0UXC1diXFUS6KRFIikTIe1H/DH/ACJ/jW3A+9+kx533UqMFoHHZLDNOqddBWgKIBTAkeVX25zo5UAdJTVho6BiT1kfHu3GjdXJtkr62XCkEECfi2B8wfQ71JwMikuRoiRQnHuCA7BndhSoe064jnpXH5JqNv4Rfp+87X+Kb6/tPnslSly4fWrdyBJPO8k/Wu+0egUDtHs7rsnvHtYHZX1utH7yDEc7EEfWns7qrA9o9odCpHecs/bunXaV2kOXCUhTiDwISAN/mmNvLxrlLD4fVnRflFqn4jdfU/OSc1jdR6sW226yi3aQZJ6+okxE8eE7R31GqynH2VOzJW13X6DDQlVq5i4RrK3abiUIQlvr45PPrVuMR7hmb13K8gH3yqvpqXWSx2sshYrbcXblChCto+vdVCWYyMGUHcuevIdSrEalRqHF3eH0Chp0pJD4I6TOxCjV1Ni2ZBZfKVXVtXj8W85s9NMNI0g2kAQWtx4yN5rDexNxPrNtIApA9JmfZAT7o95p/StftLxCZPZvhM9DrzJ6UUiKRFImf1xibrM4Ts2gCrrB3MbCa04tq12cmmfKraxOKzNWmK13Z2qW0OICEiEiUbAelamtxWOyP9zKteUoAB6STgNGZA5pNzeOBSknqCQZJI4k8QOYHgKjdlpw93WJKrFfnzsMl4rT2QttcO3KgnslBUGd9+mNvSoWXo2OKx3k0ocXmw9v6kS/0vmcTmlXFgpMLklCo2ncjfYidx3iammTXYgS75SDY9iOXqPec8fpbLZPMpuL9afgjpbTHcZHGwE7+Jrj5NaIUpHedTHsdw9p7SoubO4z+srhVo52K0bElRBUR8JIgbDb6T3xVyuKqFFg2D/cpKG25jWdanbkMVrLGWanTdlQQOogLPA8xB8q4luM7BeHeSevIReXLtJH7Outa4Bm5Cg3ctkp6uAuDt5Gd/Mmo+8XGsNfdTJcGyKw/ZhOy4x+uMrbdi6ptDZ2UsESR6b/lFcV8VDyUEmdKZLjixGpP1DpZ93SjdswepSFhRKzE7Kk/meKqpyQLjY8suxyagiy/xFm9aYJtpUdSUdJ84rPY4awsJorUqgUzP6CwGS0/ZuhxKSpUdICtjA8e6tOZelrDjM2JQ9SkGXnvmY/0qf8A2H8tZ+Ff5v0/maOVn5f1/iWtUy2KRFIikRSIpEUiKRFInn+tdP2lnce8tKcbcWZV0qgT3niZ9Yr0sW9mHBuonnZNCqeanRlVgrN3UF32b9w+pHeOvmPSrrXFQ5Io3KqlNp4sx1PTrK0YsLVLbaQlCRAAryWYsdnvPUVQo0J31GSikRSIpEUif//Z"/>
          <p:cNvSpPr txBox="1"/>
          <p:nvPr/>
        </p:nvSpPr>
        <p:spPr>
          <a:xfrm>
            <a:off x="177601" y="-31006"/>
            <a:ext cx="63600" cy="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00" tIns="9050" rIns="18100" bIns="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0"/>
              <a:buFont typeface="Arial"/>
              <a:buNone/>
            </a:pPr>
            <a:endParaRPr sz="16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7" descr="data:image/jpeg;base64,/9j/4AAQSkZJRgABAQAAAQABAAD/2wCEAAkGBwgHBhUUExMVFRQXGSIbGRgYGRofHxwhIB8gIh8cJyUkJzAhIh4xJx0mJDEhKikyLjo6GR80OD8tOSgtLjcBCgoKDg0OGxAQGjQlICU4Li4uNzAzLDU3NCwsNCwsLCwsLSwtLCw3NCw0LywsNS80LDQwLDQsLCwsLCw0NCwsLP/AABEIACwAgQMBEQACEQEDEQH/xAAbAAEAAwADAQAAAAAAAAAAAAAABAUGAgMHAf/EADoQAAEDAwMBBQYDBQkAAAAAAAECAxEABAUGITESE0FRcYEHFCJhodEykbEVM8HS4RYkNlJUcoOSk//EABoBAQADAQEBAAAAAAAAAAAAAAACAwQBBQb/xAAwEQACAgIBAgMFCAMBAAAAAAABAgADBBESITEyUWEFExRBgSMzNFKhweHxkbHRIv/aAAwDAQACEQMRAD8A9SzuVuGgUtbRyrnfwrRVUD1aUW2EeGY291JlH7kguqSe4J2Hlt/Gu5WNuvdfQj9Zm985PUyz09qm+Q+EvHtEHaT+IfevIryGB00vS0/Ob1JChNbppn2kRSIpEUiKRFIikRSIpEUiKRFIikTB3F9/cyk8yZ8++vQCddzAW6amNyB7W7THI5rQZSJp7G3Q0yDHxEb18nlEC1gnbc1oOgmt/a1ticChx4kJ2EgTzxXpYdbWIFHfUtaxa120g/2+0/8A51f9DW34G7ylXxlXnLbD53HZlJ7FwKI5HBHpVNlL1+IS6u5LPCZxttQY+5y6rdKj2qZkQY2id/WutQ4Tme04LkL8B3lpVMtikRSIpEUiKRFIikRSIpEz+V0vbXiVFBKVqM87fMRWhMll9ZQ9Ct2lZa6fZx65KCpXiR+ndXlZWbk2f+dcR6f9k66EXr3k1nErvXdwUp7zxNZ6cdnPUdJNlEi+01CW9KgDYBaQPrX0Ps8at16TJnfdT7pnHaed06wXGrUrLaeoqQ31ExvMiZrt9lwtYKTrfrOUV0mpSwG9DymcwrDCPaSBafukk9XSfhA6TI/2zEfOPCtVrH4X7TvM1aj4n7PtL3EX1i5r51tNslLgCpe61En8M/DED+lZ7EcY4Yt08pordTkEBevn/id+b1p7tkixbMl90bGDAB7xsDNRqxNrzc6Elbl6bgg2Ywms/esl2FyyWHTxJ2PgNwPtS3E4rzQ7EVZXJuDjRnfqTVoxWQTbtNF59UfDMATwPPvqNGLzXmx0JK7J4NwUbMqMzrLUGJbAdtENlX4VFZKfnx9xV9WJTZ4W3KLMq6vxLr6y1f1M5hMA0u6AU+5MIbj4t9j8hBH51QMcW2EV9h5y45BrrBs7nykB3WeYsEpcuLFSGVH8QVJE8d36xVoxK36I+zKzlWL1dNCW+oNUN4zAouWkh1K1AAdXTyCZ4PhxVFOMXsKMdal92RwrDqNypyWurhtoKYti6lKQXFyelJIBKZA3idzV1eECdO2vKU2ZZHgXfnL/AExn2dQY/tEgpIMKSTMH7VnvoNTaM0UXC1diXFUS6KRFIikTIe1H/DH/ACJ/jW3A+9+kx533UqMFoHHZLDNOqddBWgKIBTAkeVX25zo5UAdJTVho6BiT1kfHu3GjdXJtkr62XCkEECfi2B8wfQ71JwMikuRoiRQnHuCA7BndhSoe064jnpXH5JqNv4Rfp+87X+Kb6/tPnslSly4fWrdyBJPO8k/Wu+0egUDtHs7rsnvHtYHZX1utH7yDEc7EEfWns7qrA9o9odCpHecs/bunXaV2kOXCUhTiDwISAN/mmNvLxrlLD4fVnRflFqn4jdfU/OSc1jdR6sW226yi3aQZJ6+okxE8eE7R31GqynH2VOzJW13X6DDQlVq5i4RrK3abiUIQlvr45PPrVuMR7hmb13K8gH3yqvpqXWSx2sshYrbcXblChCto+vdVCWYyMGUHcuevIdSrEalRqHF3eH0Chp0pJD4I6TOxCjV1Ni2ZBZfKVXVtXj8W85s9NMNI0g2kAQWtx4yN5rDexNxPrNtIApA9JmfZAT7o95p/StftLxCZPZvhM9DrzJ6UUiKRFImf1xibrM4Ts2gCrrB3MbCa04tq12cmmfKraxOKzNWmK13Z2qW0OICEiEiUbAelamtxWOyP9zKteUoAB6STgNGZA5pNzeOBSknqCQZJI4k8QOYHgKjdlpw93WJKrFfnzsMl4rT2QttcO3KgnslBUGd9+mNvSoWXo2OKx3k0ocXmw9v6kS/0vmcTmlXFgpMLklCo2ncjfYidx3iammTXYgS75SDY9iOXqPec8fpbLZPMpuL9afgjpbTHcZHGwE7+Jrj5NaIUpHedTHsdw9p7SoubO4z+srhVo52K0bElRBUR8JIgbDb6T3xVyuKqFFg2D/cpKG25jWdanbkMVrLGWanTdlQQOogLPA8xB8q4luM7BeHeSevIReXLtJH7Outa4Bm5Cg3ctkp6uAuDt5Gd/Mmo+8XGsNfdTJcGyKw/ZhOy4x+uMrbdi6ptDZ2UsESR6b/lFcV8VDyUEmdKZLjixGpP1DpZ93SjdswepSFhRKzE7Kk/meKqpyQLjY8suxyagiy/xFm9aYJtpUdSUdJ84rPY4awsJorUqgUzP6CwGS0/ZuhxKSpUdICtjA8e6tOZelrDjM2JQ9SkGXnvmY/0qf8A2H8tZ+Ff5v0/maOVn5f1/iWtUy2KRFIikRSIpEUiKRFInn+tdP2lnce8tKcbcWZV0qgT3niZ9Yr0sW9mHBuonnZNCqeanRlVgrN3UF32b9w+pHeOvmPSrrXFQ5Io3KqlNp4sx1PTrK0YsLVLbaQlCRAAryWYsdnvPUVQo0J31GSikRSIpEUif//Z"/>
          <p:cNvSpPr txBox="1"/>
          <p:nvPr/>
        </p:nvSpPr>
        <p:spPr>
          <a:xfrm>
            <a:off x="209351" y="-7193"/>
            <a:ext cx="63600" cy="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00" tIns="9050" rIns="18100" bIns="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0"/>
              <a:buFont typeface="Arial"/>
              <a:buNone/>
            </a:pPr>
            <a:endParaRPr sz="16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5" name="Google Shape;1325;p37"/>
          <p:cNvGrpSpPr/>
          <p:nvPr/>
        </p:nvGrpSpPr>
        <p:grpSpPr>
          <a:xfrm>
            <a:off x="1161944" y="16697"/>
            <a:ext cx="6787928" cy="5143376"/>
            <a:chOff x="1284550" y="109625"/>
            <a:chExt cx="6574901" cy="4981961"/>
          </a:xfrm>
        </p:grpSpPr>
        <p:pic>
          <p:nvPicPr>
            <p:cNvPr id="1326" name="Google Shape;1326;p37" title="Screenshot 2026-07-28 9.57.29 AM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84550" y="1024011"/>
              <a:ext cx="6574890" cy="406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7" name="Google Shape;1327;p37" title="Screenshot 2026-07-28 9.57.21 A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84550" y="109625"/>
              <a:ext cx="6574901" cy="40675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24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87" name="Google Shape;187;p24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88" name="Google Shape;188;p2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89" name="Google Shape;189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90" name="Google Shape;190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1" name="Google Shape;191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2" name="Google Shape;192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3" name="Google Shape;193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4" name="Google Shape;194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5" name="Google Shape;195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96" name="Google Shape;196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97" name="Google Shape;197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8" name="Google Shape;198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9" name="Google Shape;199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0" name="Google Shape;200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1" name="Google Shape;201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2" name="Google Shape;202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203" name="Google Shape;203;p2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04" name="Google Shape;204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05" name="Google Shape;205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6" name="Google Shape;206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7" name="Google Shape;207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8" name="Google Shape;208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9" name="Google Shape;209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0" name="Google Shape;210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11" name="Google Shape;211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12" name="Google Shape;212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3" name="Google Shape;213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4" name="Google Shape;214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5" name="Google Shape;215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6" name="Google Shape;216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17" name="Google Shape;217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218" name="Google Shape;218;p24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219" name="Google Shape;219;p2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20" name="Google Shape;220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21" name="Google Shape;221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2" name="Google Shape;222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3" name="Google Shape;223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4" name="Google Shape;224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5" name="Google Shape;225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6" name="Google Shape;226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27" name="Google Shape;227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28" name="Google Shape;228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29" name="Google Shape;229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0" name="Google Shape;230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1" name="Google Shape;231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2" name="Google Shape;232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3" name="Google Shape;233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234" name="Google Shape;234;p2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35" name="Google Shape;235;p2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36" name="Google Shape;236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7" name="Google Shape;237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8" name="Google Shape;238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9" name="Google Shape;239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0" name="Google Shape;240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1" name="Google Shape;241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42" name="Google Shape;242;p2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43" name="Google Shape;243;p2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4" name="Google Shape;244;p2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5" name="Google Shape;245;p2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6" name="Google Shape;246;p2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7" name="Google Shape;247;p2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8" name="Google Shape;248;p2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249" name="Google Shape;249;p24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250" name="Google Shape;250;p24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24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24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24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24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24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56" name="Google Shape;256;p24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257" name="Google Shape;2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8" name="Google Shape;258;p24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9" name="Google Shape;259;p24"/>
          <p:cNvSpPr txBox="1"/>
          <p:nvPr/>
        </p:nvSpPr>
        <p:spPr>
          <a:xfrm>
            <a:off x="895500" y="190125"/>
            <a:ext cx="75444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PROTECT Center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0" name="Google Shape;26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2</a:t>
            </a:fld>
            <a:endParaRPr sz="1019">
              <a:solidFill>
                <a:schemeClr val="lt1"/>
              </a:solidFill>
            </a:endParaRPr>
          </a:p>
        </p:txBody>
      </p:sp>
      <p:sp>
        <p:nvSpPr>
          <p:cNvPr id="261" name="Google Shape;261;p24"/>
          <p:cNvSpPr txBox="1"/>
          <p:nvPr/>
        </p:nvSpPr>
        <p:spPr>
          <a:xfrm>
            <a:off x="895500" y="565087"/>
            <a:ext cx="77160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26"/>
              <a:t>Puerto Rico Testsite for Exploring Contamination Threats</a:t>
            </a:r>
            <a:endParaRPr sz="1626"/>
          </a:p>
        </p:txBody>
      </p:sp>
      <p:pic>
        <p:nvPicPr>
          <p:cNvPr id="262" name="Google Shape;262;p24" title="Screenshot 2026-07-27 at 8.07.3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2788" y="946314"/>
            <a:ext cx="7323622" cy="34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4"/>
          <p:cNvSpPr txBox="1"/>
          <p:nvPr/>
        </p:nvSpPr>
        <p:spPr>
          <a:xfrm>
            <a:off x="912800" y="4349050"/>
            <a:ext cx="3366600" cy="2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(PROTECT Research Lab, 2024)</a:t>
            </a:r>
            <a:endParaRPr sz="1019" i="1">
              <a:solidFill>
                <a:schemeClr val="dk2"/>
              </a:solidFill>
            </a:endParaRPr>
          </a:p>
        </p:txBody>
      </p:sp>
      <p:pic>
        <p:nvPicPr>
          <p:cNvPr id="264" name="Google Shape;26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25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270" name="Google Shape;270;p25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271" name="Google Shape;271;p2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72" name="Google Shape;272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73" name="Google Shape;273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4" name="Google Shape;274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5" name="Google Shape;275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6" name="Google Shape;276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7" name="Google Shape;277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8" name="Google Shape;278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79" name="Google Shape;279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80" name="Google Shape;280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1" name="Google Shape;281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2" name="Google Shape;282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3" name="Google Shape;283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4" name="Google Shape;284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5" name="Google Shape;285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286" name="Google Shape;286;p2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87" name="Google Shape;287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88" name="Google Shape;288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9" name="Google Shape;289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0" name="Google Shape;290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1" name="Google Shape;291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2" name="Google Shape;292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3" name="Google Shape;293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94" name="Google Shape;294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95" name="Google Shape;295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6" name="Google Shape;296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7" name="Google Shape;297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8" name="Google Shape;298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9" name="Google Shape;299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0" name="Google Shape;300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301" name="Google Shape;301;p25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302" name="Google Shape;302;p2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03" name="Google Shape;303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04" name="Google Shape;304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5" name="Google Shape;305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6" name="Google Shape;306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7" name="Google Shape;307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8" name="Google Shape;308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9" name="Google Shape;309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10" name="Google Shape;310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11" name="Google Shape;311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2" name="Google Shape;312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3" name="Google Shape;313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4" name="Google Shape;314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5" name="Google Shape;315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6" name="Google Shape;316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317" name="Google Shape;317;p2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18" name="Google Shape;318;p2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19" name="Google Shape;319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0" name="Google Shape;320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1" name="Google Shape;321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2" name="Google Shape;322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3" name="Google Shape;323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4" name="Google Shape;324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25" name="Google Shape;325;p2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26" name="Google Shape;326;p2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7" name="Google Shape;327;p2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8" name="Google Shape;328;p2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9" name="Google Shape;329;p2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0" name="Google Shape;330;p2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1" name="Google Shape;331;p2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332" name="Google Shape;332;p25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333" name="Google Shape;333;p25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25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5" name="Google Shape;335;p25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25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25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25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39" name="Google Shape;339;p25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sp>
        <p:nvSpPr>
          <p:cNvPr id="340" name="Google Shape;340;p25"/>
          <p:cNvSpPr txBox="1"/>
          <p:nvPr/>
        </p:nvSpPr>
        <p:spPr>
          <a:xfrm>
            <a:off x="830375" y="972913"/>
            <a:ext cx="4192800" cy="3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8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Goal:</a:t>
            </a:r>
            <a:r>
              <a:rPr lang="en" sz="1428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 Develop a portable, low-maintenance, and sustainable water filtration technology that can be used by the people of Puerto Rico</a:t>
            </a: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28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28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1" name="Google Shape;3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2" name="Google Shape;342;p25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3" name="Google Shape;343;p25"/>
          <p:cNvSpPr txBox="1"/>
          <p:nvPr/>
        </p:nvSpPr>
        <p:spPr>
          <a:xfrm>
            <a:off x="895500" y="190125"/>
            <a:ext cx="75444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PROTECT Center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" name="Google Shape;34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3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345" name="Google Shape;345;p25" title="crop_magic_PR_Map_1681493224920_hpEmbed_16x9_160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501" y="2032155"/>
            <a:ext cx="3889376" cy="218777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5"/>
          <p:cNvSpPr txBox="1"/>
          <p:nvPr/>
        </p:nvSpPr>
        <p:spPr>
          <a:xfrm>
            <a:off x="830375" y="4169175"/>
            <a:ext cx="39546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1: Map displaying the 19 Superfund sites throughout Puerto Rico, (ABC News, 2026)</a:t>
            </a:r>
            <a:endParaRPr sz="1019" i="1">
              <a:solidFill>
                <a:schemeClr val="dk2"/>
              </a:solidFill>
            </a:endParaRPr>
          </a:p>
        </p:txBody>
      </p:sp>
      <p:pic>
        <p:nvPicPr>
          <p:cNvPr id="347" name="Google Shape;34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3450" y="1515114"/>
            <a:ext cx="3889375" cy="2605777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5"/>
          <p:cNvSpPr txBox="1"/>
          <p:nvPr/>
        </p:nvSpPr>
        <p:spPr>
          <a:xfrm>
            <a:off x="5113442" y="4058926"/>
            <a:ext cx="3329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2: Emerging contaminants (Mahmood 2022)</a:t>
            </a:r>
            <a:endParaRPr sz="1019" i="1">
              <a:solidFill>
                <a:schemeClr val="dk2"/>
              </a:solidFill>
            </a:endParaRPr>
          </a:p>
        </p:txBody>
      </p:sp>
      <p:pic>
        <p:nvPicPr>
          <p:cNvPr id="349" name="Google Shape;34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5"/>
          <p:cNvSpPr txBox="1"/>
          <p:nvPr/>
        </p:nvSpPr>
        <p:spPr>
          <a:xfrm>
            <a:off x="895500" y="565087"/>
            <a:ext cx="77160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26"/>
              <a:t>Puerto Rico Testsite for Exploring Contamination Threats</a:t>
            </a:r>
            <a:endParaRPr sz="1626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26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356" name="Google Shape;356;p26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357" name="Google Shape;357;p2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58" name="Google Shape;358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59" name="Google Shape;359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0" name="Google Shape;360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1" name="Google Shape;361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2" name="Google Shape;362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3" name="Google Shape;363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4" name="Google Shape;364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65" name="Google Shape;365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66" name="Google Shape;366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7" name="Google Shape;367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8" name="Google Shape;368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9" name="Google Shape;369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0" name="Google Shape;370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1" name="Google Shape;371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372" name="Google Shape;372;p2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73" name="Google Shape;373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74" name="Google Shape;374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5" name="Google Shape;375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6" name="Google Shape;376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7" name="Google Shape;377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8" name="Google Shape;378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9" name="Google Shape;379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80" name="Google Shape;380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81" name="Google Shape;381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2" name="Google Shape;382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3" name="Google Shape;383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4" name="Google Shape;384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5" name="Google Shape;385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6" name="Google Shape;386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387" name="Google Shape;387;p26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388" name="Google Shape;388;p2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89" name="Google Shape;389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90" name="Google Shape;390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1" name="Google Shape;391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2" name="Google Shape;392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3" name="Google Shape;393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4" name="Google Shape;394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5" name="Google Shape;395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96" name="Google Shape;396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97" name="Google Shape;397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8" name="Google Shape;398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99" name="Google Shape;399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0" name="Google Shape;400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1" name="Google Shape;401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2" name="Google Shape;402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403" name="Google Shape;403;p2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04" name="Google Shape;404;p2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05" name="Google Shape;405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6" name="Google Shape;406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7" name="Google Shape;407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8" name="Google Shape;408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9" name="Google Shape;409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0" name="Google Shape;410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11" name="Google Shape;411;p2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12" name="Google Shape;412;p2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3" name="Google Shape;413;p2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4" name="Google Shape;414;p2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5" name="Google Shape;415;p2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6" name="Google Shape;416;p2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7" name="Google Shape;417;p2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418" name="Google Shape;418;p26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419" name="Google Shape;419;p26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" name="Google Shape;420;p26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" name="Google Shape;421;p26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" name="Google Shape;422;p26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" name="Google Shape;423;p26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424;p26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25" name="Google Shape;425;p26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426" name="Google Shape;4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7" name="Google Shape;427;p26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8" name="Google Shape;428;p26"/>
          <p:cNvSpPr txBox="1"/>
          <p:nvPr/>
        </p:nvSpPr>
        <p:spPr>
          <a:xfrm>
            <a:off x="895500" y="190125"/>
            <a:ext cx="75444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9" name="Google Shape;42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4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430" name="Google Shape;430;p26" descr="can you drink the water in puerto rico - Olympian Water Testing, LL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500" y="508725"/>
            <a:ext cx="3865595" cy="3453274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6"/>
          <p:cNvSpPr txBox="1"/>
          <p:nvPr/>
        </p:nvSpPr>
        <p:spPr>
          <a:xfrm>
            <a:off x="895498" y="3962000"/>
            <a:ext cx="44046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3: Contributions to pollution in Puerto Rico (Olympian Water Testing, 2025)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432" name="Google Shape;432;p26"/>
          <p:cNvSpPr txBox="1"/>
          <p:nvPr/>
        </p:nvSpPr>
        <p:spPr>
          <a:xfrm>
            <a:off x="5175513" y="234959"/>
            <a:ext cx="5357100" cy="20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14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Biomass Derived Carbon</a:t>
            </a:r>
            <a:endParaRPr sz="1414" b="1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marL="87313" lvl="0" indent="-13344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14"/>
              <a:buFont typeface="Lato"/>
              <a:buAutoNum type="arabicPeriod"/>
            </a:pPr>
            <a:r>
              <a:rPr lang="en" sz="1414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Water treatment</a:t>
            </a:r>
            <a:endParaRPr sz="1414" b="1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marL="87313" lvl="0" indent="-13344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14"/>
              <a:buFont typeface="Lato"/>
              <a:buAutoNum type="arabicPeriod"/>
            </a:pPr>
            <a:r>
              <a:rPr lang="en" sz="1414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Invasive species mitigation</a:t>
            </a:r>
            <a:endParaRPr sz="1414" b="1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33" name="Google Shape;43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0175" y="1330651"/>
            <a:ext cx="1673949" cy="2767268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6"/>
          <p:cNvSpPr txBox="1"/>
          <p:nvPr/>
        </p:nvSpPr>
        <p:spPr>
          <a:xfrm>
            <a:off x="6091724" y="4097913"/>
            <a:ext cx="2010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4: Electrochemical flow through reactor column</a:t>
            </a:r>
            <a:endParaRPr sz="1019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7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441" name="Google Shape;441;p27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442" name="Google Shape;442;p27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443" name="Google Shape;443;p27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44" name="Google Shape;444;p2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45" name="Google Shape;445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6" name="Google Shape;446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7" name="Google Shape;447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8" name="Google Shape;448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9" name="Google Shape;449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0" name="Google Shape;450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51" name="Google Shape;451;p2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52" name="Google Shape;452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3" name="Google Shape;453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4" name="Google Shape;454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5" name="Google Shape;455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6" name="Google Shape;456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7" name="Google Shape;457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458" name="Google Shape;458;p27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59" name="Google Shape;459;p2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60" name="Google Shape;460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1" name="Google Shape;461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2" name="Google Shape;462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3" name="Google Shape;463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4" name="Google Shape;464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5" name="Google Shape;465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66" name="Google Shape;466;p2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67" name="Google Shape;467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8" name="Google Shape;468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9" name="Google Shape;469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0" name="Google Shape;470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1" name="Google Shape;471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2" name="Google Shape;472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473" name="Google Shape;473;p27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474" name="Google Shape;474;p27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75" name="Google Shape;475;p2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76" name="Google Shape;476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7" name="Google Shape;477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8" name="Google Shape;478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79" name="Google Shape;479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0" name="Google Shape;480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1" name="Google Shape;481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82" name="Google Shape;482;p2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83" name="Google Shape;483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4" name="Google Shape;484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5" name="Google Shape;485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6" name="Google Shape;486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7" name="Google Shape;487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8" name="Google Shape;488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489" name="Google Shape;489;p27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90" name="Google Shape;490;p2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91" name="Google Shape;491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2" name="Google Shape;492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3" name="Google Shape;493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4" name="Google Shape;494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5" name="Google Shape;495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6" name="Google Shape;496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97" name="Google Shape;497;p2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98" name="Google Shape;498;p2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9" name="Google Shape;499;p2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0" name="Google Shape;500;p2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1" name="Google Shape;501;p2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2" name="Google Shape;502;p2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3" name="Google Shape;503;p2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04" name="Google Shape;504;p27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505" name="Google Shape;505;p27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27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27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27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27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27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11" name="Google Shape;511;p27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512" name="Google Shape;51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p27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4" name="Google Shape;514;p27"/>
          <p:cNvSpPr txBox="1"/>
          <p:nvPr/>
        </p:nvSpPr>
        <p:spPr>
          <a:xfrm>
            <a:off x="895500" y="190125"/>
            <a:ext cx="75444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Invasive Species in Puerto Rico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15" name="Google Shape;51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5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516" name="Google Shape;51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8325" y="812025"/>
            <a:ext cx="4686972" cy="351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5675" y="812875"/>
            <a:ext cx="2390650" cy="17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5675" y="2786625"/>
            <a:ext cx="2390650" cy="150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7"/>
          <p:cNvSpPr txBox="1"/>
          <p:nvPr/>
        </p:nvSpPr>
        <p:spPr>
          <a:xfrm>
            <a:off x="3562282" y="4451260"/>
            <a:ext cx="2745900" cy="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25" tIns="93425" rIns="93425" bIns="93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15"/>
          </a:p>
        </p:txBody>
      </p:sp>
      <p:sp>
        <p:nvSpPr>
          <p:cNvPr id="520" name="Google Shape;520;p27"/>
          <p:cNvSpPr txBox="1"/>
          <p:nvPr/>
        </p:nvSpPr>
        <p:spPr>
          <a:xfrm>
            <a:off x="-6424600" y="1754413"/>
            <a:ext cx="5381400" cy="19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Sargassum is an invasive seaweed in Puerto Rico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When washed up and left to decompose on a beach it releases hydrogen sulfide gas → respiratory irritation and headaches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Large belts in the ocean blocks sunlight → environmental harm</a:t>
            </a:r>
            <a:endParaRPr sz="163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465667" lvl="0" indent="-336316" algn="l" rtl="0">
              <a:spcBef>
                <a:spcPts val="0"/>
              </a:spcBef>
              <a:spcAft>
                <a:spcPts val="0"/>
              </a:spcAft>
              <a:buClr>
                <a:srgbClr val="2D2926"/>
              </a:buClr>
              <a:buSzPts val="1630"/>
              <a:buFont typeface="Lato"/>
              <a:buChar char="●"/>
            </a:pPr>
            <a:r>
              <a:rPr lang="en" sz="163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Makes beaches smell → harms tourism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21" name="Google Shape;521;p27"/>
          <p:cNvSpPr txBox="1"/>
          <p:nvPr/>
        </p:nvSpPr>
        <p:spPr>
          <a:xfrm>
            <a:off x="1056963" y="4227159"/>
            <a:ext cx="3329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(Jim, 2023)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522" name="Google Shape;522;p27"/>
          <p:cNvSpPr txBox="1"/>
          <p:nvPr/>
        </p:nvSpPr>
        <p:spPr>
          <a:xfrm>
            <a:off x="3841900" y="4227161"/>
            <a:ext cx="3329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(Carbonwave, 2023)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523" name="Google Shape;523;p27"/>
          <p:cNvSpPr txBox="1"/>
          <p:nvPr/>
        </p:nvSpPr>
        <p:spPr>
          <a:xfrm>
            <a:off x="1056975" y="2472400"/>
            <a:ext cx="3565200" cy="2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(Furness, 2025)</a:t>
            </a:r>
            <a:endParaRPr sz="1019" i="1">
              <a:solidFill>
                <a:schemeClr val="dk2"/>
              </a:solidFill>
            </a:endParaRPr>
          </a:p>
        </p:txBody>
      </p:sp>
      <p:pic>
        <p:nvPicPr>
          <p:cNvPr id="524" name="Google Shape;524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8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530" name="Google Shape;530;p28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531" name="Google Shape;531;p28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532" name="Google Shape;532;p2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33" name="Google Shape;533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34" name="Google Shape;534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5" name="Google Shape;535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6" name="Google Shape;536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7" name="Google Shape;537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8" name="Google Shape;538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9" name="Google Shape;539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40" name="Google Shape;540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41" name="Google Shape;541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2" name="Google Shape;542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3" name="Google Shape;543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4" name="Google Shape;544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5" name="Google Shape;545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6" name="Google Shape;546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547" name="Google Shape;547;p2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48" name="Google Shape;548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49" name="Google Shape;549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0" name="Google Shape;550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1" name="Google Shape;551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2" name="Google Shape;552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3" name="Google Shape;553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4" name="Google Shape;554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55" name="Google Shape;555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56" name="Google Shape;556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7" name="Google Shape;557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8" name="Google Shape;558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59" name="Google Shape;559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0" name="Google Shape;560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1" name="Google Shape;561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62" name="Google Shape;562;p28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563" name="Google Shape;563;p2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64" name="Google Shape;564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65" name="Google Shape;565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6" name="Google Shape;566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7" name="Google Shape;567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8" name="Google Shape;568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69" name="Google Shape;569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0" name="Google Shape;570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71" name="Google Shape;571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72" name="Google Shape;572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3" name="Google Shape;573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4" name="Google Shape;574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5" name="Google Shape;575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6" name="Google Shape;576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7" name="Google Shape;577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578" name="Google Shape;578;p2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79" name="Google Shape;579;p2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80" name="Google Shape;580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1" name="Google Shape;581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2" name="Google Shape;582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3" name="Google Shape;583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4" name="Google Shape;584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5" name="Google Shape;585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86" name="Google Shape;586;p2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87" name="Google Shape;587;p2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8" name="Google Shape;588;p2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9" name="Google Shape;589;p2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0" name="Google Shape;590;p2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1" name="Google Shape;591;p2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2" name="Google Shape;592;p2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93" name="Google Shape;593;p28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594" name="Google Shape;594;p28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5" name="Google Shape;595;p28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6" name="Google Shape;596;p28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7" name="Google Shape;597;p28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8" name="Google Shape;598;p28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9" name="Google Shape;599;p28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00" name="Google Shape;600;p28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601" name="Google Shape;60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2" name="Google Shape;602;p28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3" name="Google Shape;60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6</a:t>
            </a:fld>
            <a:endParaRPr sz="1019">
              <a:solidFill>
                <a:schemeClr val="lt1"/>
              </a:solidFill>
            </a:endParaRPr>
          </a:p>
        </p:txBody>
      </p:sp>
      <p:sp>
        <p:nvSpPr>
          <p:cNvPr id="604" name="Google Shape;604;p28"/>
          <p:cNvSpPr txBox="1"/>
          <p:nvPr/>
        </p:nvSpPr>
        <p:spPr>
          <a:xfrm>
            <a:off x="2004527" y="265975"/>
            <a:ext cx="25272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25" tIns="98725" rIns="98725" bIns="987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44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Activated Sargassum</a:t>
            </a:r>
            <a:endParaRPr sz="1944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5" name="Google Shape;605;p28"/>
          <p:cNvSpPr txBox="1"/>
          <p:nvPr/>
        </p:nvSpPr>
        <p:spPr>
          <a:xfrm>
            <a:off x="6010530" y="265975"/>
            <a:ext cx="25272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25" tIns="98725" rIns="98725" bIns="987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44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Bamboo Biochar</a:t>
            </a:r>
            <a:endParaRPr sz="1944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6" name="Google Shape;60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724" y="2407826"/>
            <a:ext cx="2269300" cy="1701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8649" y="2407837"/>
            <a:ext cx="2269250" cy="17019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28"/>
          <p:cNvSpPr txBox="1"/>
          <p:nvPr/>
        </p:nvSpPr>
        <p:spPr>
          <a:xfrm>
            <a:off x="1647944" y="4154275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Figures 7a-1b: Activated sargassum under SEM</a:t>
            </a:r>
            <a:endParaRPr sz="911" i="1">
              <a:solidFill>
                <a:schemeClr val="dk2"/>
              </a:solidFill>
            </a:endParaRPr>
          </a:p>
        </p:txBody>
      </p:sp>
      <p:pic>
        <p:nvPicPr>
          <p:cNvPr id="609" name="Google Shape;60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10513" y="2310615"/>
            <a:ext cx="2527200" cy="189641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28"/>
          <p:cNvSpPr txBox="1"/>
          <p:nvPr/>
        </p:nvSpPr>
        <p:spPr>
          <a:xfrm>
            <a:off x="6209428" y="4154278"/>
            <a:ext cx="21294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8: Bamboo biochar under SEM</a:t>
            </a:r>
            <a:endParaRPr sz="911" i="1">
              <a:solidFill>
                <a:schemeClr val="dk2"/>
              </a:solidFill>
            </a:endParaRPr>
          </a:p>
        </p:txBody>
      </p:sp>
      <p:pic>
        <p:nvPicPr>
          <p:cNvPr id="612" name="Google Shape;612;p28"/>
          <p:cNvPicPr preferRelativeResize="0"/>
          <p:nvPr/>
        </p:nvPicPr>
        <p:blipFill rotWithShape="1">
          <a:blip r:embed="rId8">
            <a:alphaModFix/>
          </a:blip>
          <a:srcRect l="27064" t="34064" r="25989" b="31610"/>
          <a:stretch/>
        </p:blipFill>
        <p:spPr>
          <a:xfrm>
            <a:off x="6632021" y="892037"/>
            <a:ext cx="1284202" cy="125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5400000">
            <a:off x="2657625" y="-102188"/>
            <a:ext cx="1221026" cy="3240376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28"/>
          <p:cNvSpPr txBox="1"/>
          <p:nvPr/>
        </p:nvSpPr>
        <p:spPr>
          <a:xfrm>
            <a:off x="1647944" y="2128525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5: Activated sargassum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615" name="Google Shape;615;p28"/>
          <p:cNvSpPr txBox="1"/>
          <p:nvPr/>
        </p:nvSpPr>
        <p:spPr>
          <a:xfrm>
            <a:off x="6632019" y="2128525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6: Bamboo biochar</a:t>
            </a:r>
            <a:endParaRPr sz="91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9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621" name="Google Shape;621;p29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622" name="Google Shape;622;p29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623" name="Google Shape;623;p2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24" name="Google Shape;624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25" name="Google Shape;625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6" name="Google Shape;626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7" name="Google Shape;627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8" name="Google Shape;628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9" name="Google Shape;629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0" name="Google Shape;630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31" name="Google Shape;631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32" name="Google Shape;632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3" name="Google Shape;633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4" name="Google Shape;634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5" name="Google Shape;635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6" name="Google Shape;636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7" name="Google Shape;637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638" name="Google Shape;638;p2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39" name="Google Shape;639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40" name="Google Shape;640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1" name="Google Shape;641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2" name="Google Shape;642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3" name="Google Shape;643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4" name="Google Shape;644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5" name="Google Shape;645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46" name="Google Shape;646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47" name="Google Shape;647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8" name="Google Shape;648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9" name="Google Shape;649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0" name="Google Shape;650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1" name="Google Shape;651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2" name="Google Shape;652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653" name="Google Shape;653;p29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654" name="Google Shape;654;p2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55" name="Google Shape;655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56" name="Google Shape;656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7" name="Google Shape;657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8" name="Google Shape;658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9" name="Google Shape;659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0" name="Google Shape;660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1" name="Google Shape;661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62" name="Google Shape;662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63" name="Google Shape;663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4" name="Google Shape;664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5" name="Google Shape;665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6" name="Google Shape;666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7" name="Google Shape;667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8" name="Google Shape;668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669" name="Google Shape;669;p2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70" name="Google Shape;670;p2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71" name="Google Shape;671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2" name="Google Shape;672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3" name="Google Shape;673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4" name="Google Shape;674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5" name="Google Shape;675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6" name="Google Shape;676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77" name="Google Shape;677;p2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78" name="Google Shape;678;p2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79" name="Google Shape;679;p2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80" name="Google Shape;680;p2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81" name="Google Shape;681;p2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82" name="Google Shape;682;p2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83" name="Google Shape;683;p2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684" name="Google Shape;684;p29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685" name="Google Shape;685;p29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9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9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9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29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29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91" name="Google Shape;691;p29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692" name="Google Shape;69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3" name="Google Shape;693;p29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4" name="Google Shape;694;p29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Experiment 1: Loose Bamboo Biochar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5" name="Google Shape;69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7</a:t>
            </a:fld>
            <a:endParaRPr sz="1019">
              <a:solidFill>
                <a:schemeClr val="lt1"/>
              </a:solidFill>
            </a:endParaRPr>
          </a:p>
        </p:txBody>
      </p:sp>
      <p:sp>
        <p:nvSpPr>
          <p:cNvPr id="696" name="Google Shape;696;p29"/>
          <p:cNvSpPr txBox="1"/>
          <p:nvPr/>
        </p:nvSpPr>
        <p:spPr>
          <a:xfrm>
            <a:off x="4943511" y="565075"/>
            <a:ext cx="14598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375" tIns="176375" rIns="176375" bIns="1763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8">
              <a:solidFill>
                <a:schemeClr val="dk2"/>
              </a:solidFill>
            </a:endParaRPr>
          </a:p>
        </p:txBody>
      </p:sp>
      <p:pic>
        <p:nvPicPr>
          <p:cNvPr id="697" name="Google Shape;69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6197" y="791847"/>
            <a:ext cx="2214025" cy="2952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549104" y="-52228"/>
            <a:ext cx="2050151" cy="2733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29" title="tempImageJ7vFzv.gif"/>
          <p:cNvPicPr preferRelativeResize="0"/>
          <p:nvPr/>
        </p:nvPicPr>
        <p:blipFill rotWithShape="1">
          <a:blip r:embed="rId7">
            <a:alphaModFix/>
          </a:blip>
          <a:srcRect l="33311" t="11504" r="37525" b="15594"/>
          <a:stretch/>
        </p:blipFill>
        <p:spPr>
          <a:xfrm>
            <a:off x="3315750" y="1699296"/>
            <a:ext cx="736352" cy="245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29" title="tempImageZUBjwW.gif"/>
          <p:cNvPicPr preferRelativeResize="0"/>
          <p:nvPr/>
        </p:nvPicPr>
        <p:blipFill rotWithShape="1">
          <a:blip r:embed="rId8">
            <a:alphaModFix/>
          </a:blip>
          <a:srcRect l="35183" t="17934" r="35967" b="14338"/>
          <a:stretch/>
        </p:blipFill>
        <p:spPr>
          <a:xfrm>
            <a:off x="4214975" y="1699304"/>
            <a:ext cx="784184" cy="245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76550" y="2494200"/>
            <a:ext cx="1363351" cy="1817801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29"/>
          <p:cNvSpPr txBox="1"/>
          <p:nvPr/>
        </p:nvSpPr>
        <p:spPr>
          <a:xfrm>
            <a:off x="3370800" y="687925"/>
            <a:ext cx="16944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33">
                <a:solidFill>
                  <a:schemeClr val="dk1"/>
                </a:solidFill>
              </a:rPr>
              <a:t>Samples were collected at varying time stamps and filtered into cuvettes.</a:t>
            </a:r>
            <a:endParaRPr sz="1233">
              <a:solidFill>
                <a:schemeClr val="dk1"/>
              </a:solidFill>
            </a:endParaRPr>
          </a:p>
        </p:txBody>
      </p:sp>
      <p:sp>
        <p:nvSpPr>
          <p:cNvPr id="704" name="Google Shape;704;p29"/>
          <p:cNvSpPr txBox="1"/>
          <p:nvPr/>
        </p:nvSpPr>
        <p:spPr>
          <a:xfrm>
            <a:off x="5268025" y="2639700"/>
            <a:ext cx="16944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33">
                <a:solidFill>
                  <a:schemeClr val="dk1"/>
                </a:solidFill>
              </a:rPr>
              <a:t>The cuvettes were analyzed with the UV-Vis Spectrophotometer for concentration of MB at each time stamp.</a:t>
            </a:r>
            <a:endParaRPr sz="1233">
              <a:solidFill>
                <a:schemeClr val="dk1"/>
              </a:solidFill>
            </a:endParaRPr>
          </a:p>
        </p:txBody>
      </p:sp>
      <p:sp>
        <p:nvSpPr>
          <p:cNvPr id="705" name="Google Shape;705;p29"/>
          <p:cNvSpPr txBox="1"/>
          <p:nvPr/>
        </p:nvSpPr>
        <p:spPr>
          <a:xfrm>
            <a:off x="895500" y="3693300"/>
            <a:ext cx="36192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9: Loose bamboo biochar batch </a:t>
            </a:r>
            <a:endParaRPr sz="1019" i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experimental setup 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06" name="Google Shape;706;p29"/>
          <p:cNvSpPr txBox="1"/>
          <p:nvPr/>
        </p:nvSpPr>
        <p:spPr>
          <a:xfrm>
            <a:off x="3247900" y="4095750"/>
            <a:ext cx="23568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10a and 10b: Syringes used for sample collection and filtration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07" name="Google Shape;707;p29"/>
          <p:cNvSpPr txBox="1"/>
          <p:nvPr/>
        </p:nvSpPr>
        <p:spPr>
          <a:xfrm>
            <a:off x="5170454" y="2270100"/>
            <a:ext cx="36192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11: Cuvettes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08" name="Google Shape;708;p29"/>
          <p:cNvSpPr txBox="1"/>
          <p:nvPr/>
        </p:nvSpPr>
        <p:spPr>
          <a:xfrm>
            <a:off x="7014950" y="4235325"/>
            <a:ext cx="2214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12: UV-Vis Spectrophotometer </a:t>
            </a:r>
            <a:endParaRPr sz="1019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0"/>
          <p:cNvSpPr txBox="1"/>
          <p:nvPr/>
        </p:nvSpPr>
        <p:spPr>
          <a:xfrm>
            <a:off x="8595308" y="-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19"/>
          </a:p>
        </p:txBody>
      </p:sp>
      <p:grpSp>
        <p:nvGrpSpPr>
          <p:cNvPr id="714" name="Google Shape;714;p30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715" name="Google Shape;715;p30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716" name="Google Shape;716;p30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17" name="Google Shape;717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18" name="Google Shape;718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19" name="Google Shape;719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0" name="Google Shape;720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1" name="Google Shape;721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2" name="Google Shape;722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3" name="Google Shape;723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24" name="Google Shape;724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25" name="Google Shape;725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6" name="Google Shape;726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7" name="Google Shape;727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8" name="Google Shape;728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9" name="Google Shape;729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0" name="Google Shape;730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731" name="Google Shape;731;p30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32" name="Google Shape;732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33" name="Google Shape;733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4" name="Google Shape;734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5" name="Google Shape;735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6" name="Google Shape;736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7" name="Google Shape;737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8" name="Google Shape;738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39" name="Google Shape;739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40" name="Google Shape;740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1" name="Google Shape;741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2" name="Google Shape;742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3" name="Google Shape;743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4" name="Google Shape;744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5" name="Google Shape;745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746" name="Google Shape;746;p30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747" name="Google Shape;747;p30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48" name="Google Shape;748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49" name="Google Shape;749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0" name="Google Shape;750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1" name="Google Shape;751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2" name="Google Shape;752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3" name="Google Shape;753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4" name="Google Shape;754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55" name="Google Shape;755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56" name="Google Shape;756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7" name="Google Shape;757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8" name="Google Shape;758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9" name="Google Shape;759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0" name="Google Shape;760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1" name="Google Shape;761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762" name="Google Shape;762;p30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63" name="Google Shape;763;p30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64" name="Google Shape;764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5" name="Google Shape;765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6" name="Google Shape;766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7" name="Google Shape;767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8" name="Google Shape;768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9" name="Google Shape;769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70" name="Google Shape;770;p30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71" name="Google Shape;771;p30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2" name="Google Shape;772;p30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3" name="Google Shape;773;p30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4" name="Google Shape;774;p30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5" name="Google Shape;775;p30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6" name="Google Shape;776;p30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777" name="Google Shape;777;p30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778" name="Google Shape;778;p30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9" name="Google Shape;779;p30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0" name="Google Shape;780;p30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1" name="Google Shape;781;p30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2" name="Google Shape;782;p30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" name="Google Shape;783;p30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784" name="Google Shape;784;p30" title="Screenshot 2026-07-25 at 3.41.1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99" y="624550"/>
            <a:ext cx="3514572" cy="17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30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786" name="Google Shape;78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7" name="Google Shape;787;p30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8" name="Google Shape;788;p30"/>
          <p:cNvSpPr txBox="1"/>
          <p:nvPr/>
        </p:nvSpPr>
        <p:spPr>
          <a:xfrm>
            <a:off x="835650" y="143650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Loose Bamboo Biochar: Results and Conclusion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9" name="Google Shape;78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8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790" name="Google Shape;790;p30" title="Screenshot 2026-07-25 at 3.44.4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7525" y="624549"/>
            <a:ext cx="3521777" cy="17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30" title="Screenshot 2026-07-25 at 3.42.18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100" y="2586761"/>
            <a:ext cx="3514574" cy="1790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30" title="Screenshot 2026-07-25 at 3.45.44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71275" y="2586749"/>
            <a:ext cx="3554266" cy="179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30"/>
          <p:cNvSpPr txBox="1"/>
          <p:nvPr/>
        </p:nvSpPr>
        <p:spPr>
          <a:xfrm>
            <a:off x="832825" y="2272900"/>
            <a:ext cx="36546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13a: Bamboo Biochar absorption - Small Particles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95" name="Google Shape;795;p30"/>
          <p:cNvSpPr txBox="1"/>
          <p:nvPr/>
        </p:nvSpPr>
        <p:spPr>
          <a:xfrm>
            <a:off x="832825" y="4305025"/>
            <a:ext cx="36546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14a: Bamboo Biochar absorption - Large Particles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96" name="Google Shape;796;p30"/>
          <p:cNvSpPr txBox="1"/>
          <p:nvPr/>
        </p:nvSpPr>
        <p:spPr>
          <a:xfrm>
            <a:off x="4696454" y="2272901"/>
            <a:ext cx="3329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13b: % Removal - Bamboo Small Particles</a:t>
            </a:r>
            <a:endParaRPr sz="1019" i="1">
              <a:solidFill>
                <a:schemeClr val="dk2"/>
              </a:solidFill>
            </a:endParaRPr>
          </a:p>
        </p:txBody>
      </p:sp>
      <p:sp>
        <p:nvSpPr>
          <p:cNvPr id="797" name="Google Shape;797;p30"/>
          <p:cNvSpPr txBox="1"/>
          <p:nvPr/>
        </p:nvSpPr>
        <p:spPr>
          <a:xfrm>
            <a:off x="4696454" y="4305026"/>
            <a:ext cx="3329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9" i="1">
                <a:solidFill>
                  <a:schemeClr val="dk2"/>
                </a:solidFill>
              </a:rPr>
              <a:t>Figure 14b: % Removal - Bamboo Large Particles</a:t>
            </a:r>
            <a:endParaRPr sz="1019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31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803" name="Google Shape;803;p31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804" name="Google Shape;804;p3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05" name="Google Shape;805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06" name="Google Shape;806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7" name="Google Shape;807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8" name="Google Shape;808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9" name="Google Shape;809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0" name="Google Shape;810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1" name="Google Shape;811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12" name="Google Shape;812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13" name="Google Shape;813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4" name="Google Shape;814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5" name="Google Shape;815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6" name="Google Shape;816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7" name="Google Shape;817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8" name="Google Shape;818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819" name="Google Shape;819;p3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20" name="Google Shape;820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21" name="Google Shape;821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2" name="Google Shape;822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3" name="Google Shape;823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4" name="Google Shape;824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5" name="Google Shape;825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6" name="Google Shape;826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27" name="Google Shape;827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28" name="Google Shape;828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29" name="Google Shape;829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0" name="Google Shape;830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1" name="Google Shape;831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2" name="Google Shape;832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3" name="Google Shape;833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34" name="Google Shape;834;p31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835" name="Google Shape;835;p3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36" name="Google Shape;836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37" name="Google Shape;837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8" name="Google Shape;838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9" name="Google Shape;839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0" name="Google Shape;840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1" name="Google Shape;841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2" name="Google Shape;842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43" name="Google Shape;843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44" name="Google Shape;844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5" name="Google Shape;845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6" name="Google Shape;846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7" name="Google Shape;847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8" name="Google Shape;848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9" name="Google Shape;849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850" name="Google Shape;850;p3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51" name="Google Shape;851;p3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52" name="Google Shape;852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3" name="Google Shape;853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4" name="Google Shape;854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5" name="Google Shape;855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6" name="Google Shape;856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7" name="Google Shape;857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58" name="Google Shape;858;p3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59" name="Google Shape;859;p3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0" name="Google Shape;860;p3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1" name="Google Shape;861;p3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2" name="Google Shape;862;p3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3" name="Google Shape;863;p3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4" name="Google Shape;864;p3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40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65" name="Google Shape;865;p31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866" name="Google Shape;866;p31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7" name="Google Shape;867;p31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8" name="Google Shape;868;p31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9" name="Google Shape;869;p31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0" name="Google Shape;870;p31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1" name="Google Shape;871;p31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40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72" name="Google Shape;872;p31"/>
          <p:cNvSpPr txBox="1"/>
          <p:nvPr/>
        </p:nvSpPr>
        <p:spPr>
          <a:xfrm>
            <a:off x="0" y="4681800"/>
            <a:ext cx="9144000" cy="4704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3125" tIns="93125" rIns="93125" bIns="931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Synthesis and Characterization of Biomass-Derived Functional Carbon for Electrochemical Water Treatment</a:t>
            </a:r>
            <a:endParaRPr sz="917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7" b="1">
                <a:solidFill>
                  <a:schemeClr val="lt1"/>
                </a:solidFill>
              </a:rPr>
              <a:t>NEU Young Scholars Program June 22, 2026 - July 30, 2026</a:t>
            </a:r>
            <a:endParaRPr sz="917" b="1">
              <a:solidFill>
                <a:srgbClr val="FFFFFF"/>
              </a:solidFill>
            </a:endParaRPr>
          </a:p>
        </p:txBody>
      </p:sp>
      <p:pic>
        <p:nvPicPr>
          <p:cNvPr id="873" name="Google Shape;87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5650" y="4738962"/>
            <a:ext cx="1166532" cy="260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4" name="Google Shape;874;p31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8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5" name="Google Shape;875;p31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93125" rIns="93125" bIns="93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33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Experiment 2: Sargassum Electrochemical System</a:t>
            </a:r>
            <a:endParaRPr sz="1833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6" name="Google Shape;876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125" tIns="93125" rIns="93125" bIns="931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19">
                <a:solidFill>
                  <a:schemeClr val="lt1"/>
                </a:solidFill>
              </a:rPr>
              <a:t>9</a:t>
            </a:fld>
            <a:endParaRPr sz="1019">
              <a:solidFill>
                <a:schemeClr val="lt1"/>
              </a:solidFill>
            </a:endParaRPr>
          </a:p>
        </p:txBody>
      </p:sp>
      <p:pic>
        <p:nvPicPr>
          <p:cNvPr id="877" name="Google Shape;87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0366" y="865397"/>
            <a:ext cx="2559529" cy="34127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8" name="Google Shape;878;p31"/>
          <p:cNvCxnSpPr>
            <a:stCxn id="879" idx="1"/>
          </p:cNvCxnSpPr>
          <p:nvPr/>
        </p:nvCxnSpPr>
        <p:spPr>
          <a:xfrm flipH="1">
            <a:off x="5705800" y="1899163"/>
            <a:ext cx="1237800" cy="1393200"/>
          </a:xfrm>
          <a:prstGeom prst="straightConnector1">
            <a:avLst/>
          </a:prstGeom>
          <a:noFill/>
          <a:ln w="373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79" name="Google Shape;879;p31"/>
          <p:cNvSpPr txBox="1"/>
          <p:nvPr/>
        </p:nvSpPr>
        <p:spPr>
          <a:xfrm>
            <a:off x="6943600" y="1471963"/>
            <a:ext cx="1574100" cy="854400"/>
          </a:xfrm>
          <a:prstGeom prst="rect">
            <a:avLst/>
          </a:prstGeom>
          <a:noFill/>
          <a:ln w="1870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50" tIns="89650" rIns="89650" bIns="89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79">
                <a:solidFill>
                  <a:srgbClr val="C8102E"/>
                </a:solidFill>
              </a:rPr>
              <a:t>Cathode: Biomass-derived activated carbon on stainless steel mesh</a:t>
            </a:r>
            <a:endParaRPr sz="1079">
              <a:solidFill>
                <a:srgbClr val="C8102E"/>
              </a:solidFill>
            </a:endParaRPr>
          </a:p>
        </p:txBody>
      </p:sp>
      <p:cxnSp>
        <p:nvCxnSpPr>
          <p:cNvPr id="880" name="Google Shape;880;p31"/>
          <p:cNvCxnSpPr>
            <a:stCxn id="881" idx="1"/>
          </p:cNvCxnSpPr>
          <p:nvPr/>
        </p:nvCxnSpPr>
        <p:spPr>
          <a:xfrm flipH="1">
            <a:off x="5731000" y="2728888"/>
            <a:ext cx="1212600" cy="1002000"/>
          </a:xfrm>
          <a:prstGeom prst="straightConnector1">
            <a:avLst/>
          </a:prstGeom>
          <a:noFill/>
          <a:ln w="373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81" name="Google Shape;881;p31"/>
          <p:cNvSpPr txBox="1"/>
          <p:nvPr/>
        </p:nvSpPr>
        <p:spPr>
          <a:xfrm>
            <a:off x="6943600" y="2496088"/>
            <a:ext cx="1574100" cy="465600"/>
          </a:xfrm>
          <a:prstGeom prst="rect">
            <a:avLst/>
          </a:prstGeom>
          <a:noFill/>
          <a:ln w="1870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50" tIns="89650" rIns="89650" bIns="89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79">
                <a:solidFill>
                  <a:srgbClr val="C8102E"/>
                </a:solidFill>
              </a:rPr>
              <a:t>Anode: Titanium mixed metal oxide </a:t>
            </a:r>
            <a:endParaRPr sz="1079">
              <a:solidFill>
                <a:srgbClr val="C8102E"/>
              </a:solidFill>
            </a:endParaRPr>
          </a:p>
        </p:txBody>
      </p:sp>
      <p:cxnSp>
        <p:nvCxnSpPr>
          <p:cNvPr id="882" name="Google Shape;882;p31"/>
          <p:cNvCxnSpPr>
            <a:stCxn id="883" idx="1"/>
          </p:cNvCxnSpPr>
          <p:nvPr/>
        </p:nvCxnSpPr>
        <p:spPr>
          <a:xfrm flipH="1">
            <a:off x="5739400" y="1079950"/>
            <a:ext cx="1204200" cy="324300"/>
          </a:xfrm>
          <a:prstGeom prst="straightConnector1">
            <a:avLst/>
          </a:prstGeom>
          <a:noFill/>
          <a:ln w="373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83" name="Google Shape;883;p31"/>
          <p:cNvSpPr txBox="1"/>
          <p:nvPr/>
        </p:nvSpPr>
        <p:spPr>
          <a:xfrm>
            <a:off x="6943600" y="857650"/>
            <a:ext cx="1574100" cy="444600"/>
          </a:xfrm>
          <a:prstGeom prst="rect">
            <a:avLst/>
          </a:prstGeom>
          <a:noFill/>
          <a:ln w="1870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50" tIns="89650" rIns="89650" bIns="89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79">
                <a:solidFill>
                  <a:srgbClr val="C8102E"/>
                </a:solidFill>
              </a:rPr>
              <a:t>Titanium rods securing electrodes</a:t>
            </a:r>
            <a:endParaRPr sz="1079">
              <a:solidFill>
                <a:srgbClr val="C8102E"/>
              </a:solidFill>
            </a:endParaRPr>
          </a:p>
        </p:txBody>
      </p:sp>
      <p:pic>
        <p:nvPicPr>
          <p:cNvPr id="884" name="Google Shape;884;p31"/>
          <p:cNvPicPr preferRelativeResize="0"/>
          <p:nvPr/>
        </p:nvPicPr>
        <p:blipFill rotWithShape="1">
          <a:blip r:embed="rId5">
            <a:alphaModFix/>
          </a:blip>
          <a:srcRect t="-6" b="37322"/>
          <a:stretch/>
        </p:blipFill>
        <p:spPr>
          <a:xfrm>
            <a:off x="1044400" y="1876025"/>
            <a:ext cx="2559519" cy="120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31"/>
          <p:cNvPicPr preferRelativeResize="0"/>
          <p:nvPr/>
        </p:nvPicPr>
        <p:blipFill rotWithShape="1">
          <a:blip r:embed="rId6">
            <a:alphaModFix/>
          </a:blip>
          <a:srcRect l="18257" t="13780" r="20022" b="70410"/>
          <a:stretch/>
        </p:blipFill>
        <p:spPr>
          <a:xfrm>
            <a:off x="1044400" y="3320250"/>
            <a:ext cx="2750553" cy="939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72451" y="79375"/>
            <a:ext cx="608550" cy="6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4400" y="695625"/>
            <a:ext cx="921053" cy="939474"/>
          </a:xfrm>
          <a:prstGeom prst="rect">
            <a:avLst/>
          </a:prstGeom>
          <a:noFill/>
          <a:ln>
            <a:noFill/>
          </a:ln>
        </p:spPr>
      </p:pic>
      <p:sp>
        <p:nvSpPr>
          <p:cNvPr id="888" name="Google Shape;888;p31"/>
          <p:cNvSpPr txBox="1"/>
          <p:nvPr/>
        </p:nvSpPr>
        <p:spPr>
          <a:xfrm>
            <a:off x="2182275" y="695625"/>
            <a:ext cx="16944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33">
                <a:solidFill>
                  <a:schemeClr val="dk1"/>
                </a:solidFill>
              </a:rPr>
              <a:t>Samples were collected at varying time stamps and filtered into cuvettes.</a:t>
            </a:r>
            <a:endParaRPr sz="1233">
              <a:solidFill>
                <a:schemeClr val="dk1"/>
              </a:solidFill>
            </a:endParaRPr>
          </a:p>
        </p:txBody>
      </p:sp>
      <p:sp>
        <p:nvSpPr>
          <p:cNvPr id="889" name="Google Shape;889;p31"/>
          <p:cNvSpPr txBox="1"/>
          <p:nvPr/>
        </p:nvSpPr>
        <p:spPr>
          <a:xfrm>
            <a:off x="6943600" y="3224525"/>
            <a:ext cx="20073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33">
                <a:solidFill>
                  <a:schemeClr val="dk1"/>
                </a:solidFill>
              </a:rPr>
              <a:t>The cuvettes were analyzed with the UV-Vis Spectrophotometer for concentration of H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O</a:t>
            </a:r>
            <a:r>
              <a:rPr lang="en" sz="1233" baseline="-25000">
                <a:solidFill>
                  <a:schemeClr val="dk1"/>
                </a:solidFill>
              </a:rPr>
              <a:t>2</a:t>
            </a:r>
            <a:r>
              <a:rPr lang="en" sz="1233">
                <a:solidFill>
                  <a:schemeClr val="dk1"/>
                </a:solidFill>
              </a:rPr>
              <a:t> at each time stamp.</a:t>
            </a:r>
            <a:endParaRPr sz="1233">
              <a:solidFill>
                <a:schemeClr val="dk1"/>
              </a:solidFill>
            </a:endParaRPr>
          </a:p>
        </p:txBody>
      </p:sp>
      <p:sp>
        <p:nvSpPr>
          <p:cNvPr id="890" name="Google Shape;890;p31"/>
          <p:cNvSpPr txBox="1"/>
          <p:nvPr/>
        </p:nvSpPr>
        <p:spPr>
          <a:xfrm>
            <a:off x="1044394" y="1635100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15: Sargassum Cathode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891" name="Google Shape;891;p31"/>
          <p:cNvSpPr txBox="1"/>
          <p:nvPr/>
        </p:nvSpPr>
        <p:spPr>
          <a:xfrm>
            <a:off x="1044394" y="3064600"/>
            <a:ext cx="36237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16: Electrochemical System Setups</a:t>
            </a:r>
            <a:endParaRPr sz="911" i="1">
              <a:solidFill>
                <a:schemeClr val="dk2"/>
              </a:solidFill>
            </a:endParaRPr>
          </a:p>
        </p:txBody>
      </p:sp>
      <p:sp>
        <p:nvSpPr>
          <p:cNvPr id="892" name="Google Shape;892;p31"/>
          <p:cNvSpPr txBox="1"/>
          <p:nvPr/>
        </p:nvSpPr>
        <p:spPr>
          <a:xfrm>
            <a:off x="1044404" y="4259725"/>
            <a:ext cx="5801400" cy="1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25" tIns="18525" rIns="18525" bIns="18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1" i="1">
                <a:solidFill>
                  <a:schemeClr val="dk2"/>
                </a:solidFill>
              </a:rPr>
              <a:t>Figure 17: H</a:t>
            </a:r>
            <a:r>
              <a:rPr lang="en" sz="911" i="1" baseline="-25000">
                <a:solidFill>
                  <a:schemeClr val="dk2"/>
                </a:solidFill>
              </a:rPr>
              <a:t>2</a:t>
            </a:r>
            <a:r>
              <a:rPr lang="en" sz="911" i="1">
                <a:solidFill>
                  <a:schemeClr val="dk2"/>
                </a:solidFill>
              </a:rPr>
              <a:t>O</a:t>
            </a:r>
            <a:r>
              <a:rPr lang="en" sz="911" i="1" baseline="-25000">
                <a:solidFill>
                  <a:schemeClr val="dk2"/>
                </a:solidFill>
              </a:rPr>
              <a:t>2</a:t>
            </a:r>
            <a:r>
              <a:rPr lang="en" sz="911" i="1">
                <a:solidFill>
                  <a:schemeClr val="dk2"/>
                </a:solidFill>
              </a:rPr>
              <a:t> Samples		     		           Figure 18: Labeled Electrochemical System</a:t>
            </a:r>
            <a:endParaRPr sz="91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1756</Words>
  <Application>Microsoft Office PowerPoint</Application>
  <PresentationFormat>On-screen Show (16:9)</PresentationFormat>
  <Paragraphs>178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Lato</vt:lpstr>
      <vt:lpstr>Times New Roman</vt:lpstr>
      <vt:lpstr>Montserrat</vt:lpstr>
      <vt:lpstr>Arial</vt:lpstr>
      <vt:lpstr>Simple Light</vt:lpstr>
      <vt:lpstr>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Fuchs, Nicolas</dc:creator>
  <cp:lastModifiedBy>Fuchs, Nicolas</cp:lastModifiedBy>
  <cp:revision>1</cp:revision>
  <dcterms:modified xsi:type="dcterms:W3CDTF">2026-07-29T17:53:36Z</dcterms:modified>
</cp:coreProperties>
</file>